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Lst>
  <p:sldSz cx="18288000" cy="10287000"/>
  <p:notesSz cx="6858000" cy="9144000"/>
  <p:embeddedFontLst>
    <p:embeddedFont>
      <p:font typeface="Aptos Bold" panose="020B0604020202020204" charset="0"/>
      <p:regular r:id="rId18"/>
    </p:embeddedFont>
    <p:embeddedFont>
      <p:font typeface="Arial Bold" panose="020B0704020202020204" pitchFamily="34" charset="0"/>
      <p:regular r:id="rId19"/>
      <p:bold r:id="rId20"/>
    </p:embeddedFont>
    <p:embeddedFont>
      <p:font typeface="Times New Roman Bold" panose="02020803070505020304" pitchFamily="18"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very much for joining this PPT, keep learning.</a:t>
            </a:r>
          </a:p>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24" Type="http://schemas.openxmlformats.org/officeDocument/2006/relationships/image" Target="../media/image22.png"/><Relationship Id="rId32" Type="http://schemas.openxmlformats.org/officeDocument/2006/relationships/hyperlink" Target="mailto:harshithabadithamani@gmail.com" TargetMode="External"/><Relationship Id="rId5" Type="http://schemas.openxmlformats.org/officeDocument/2006/relationships/image" Target="../media/image3.svg"/><Relationship Id="rId15" Type="http://schemas.openxmlformats.org/officeDocument/2006/relationships/image" Target="../media/image13.sv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hyperlink" Target="mailto:yashuc649@gmail.com" TargetMode="External"/><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image" Target="../media/image20.svg"/><Relationship Id="rId27" Type="http://schemas.openxmlformats.org/officeDocument/2006/relationships/image" Target="../media/image25.png"/><Relationship Id="rId30" Type="http://schemas.openxmlformats.org/officeDocument/2006/relationships/hyperlink" Target="mailto:dasariharini07@gmail.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svg"/><Relationship Id="rId3" Type="http://schemas.openxmlformats.org/officeDocument/2006/relationships/image" Target="../media/image29.sv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4.jpeg"/><Relationship Id="rId5" Type="http://schemas.openxmlformats.org/officeDocument/2006/relationships/image" Target="../media/image31.svg"/><Relationship Id="rId15" Type="http://schemas.openxmlformats.org/officeDocument/2006/relationships/image" Target="../media/image48.jpeg"/><Relationship Id="rId10" Type="http://schemas.openxmlformats.org/officeDocument/2006/relationships/image" Target="../media/image43.svg"/><Relationship Id="rId4" Type="http://schemas.openxmlformats.org/officeDocument/2006/relationships/image" Target="../media/image30.png"/><Relationship Id="rId9" Type="http://schemas.openxmlformats.org/officeDocument/2006/relationships/image" Target="../media/image42.png"/><Relationship Id="rId14" Type="http://schemas.openxmlformats.org/officeDocument/2006/relationships/image" Target="../media/image47.jpe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svg"/><Relationship Id="rId7" Type="http://schemas.openxmlformats.org/officeDocument/2006/relationships/image" Target="../media/image34.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sv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4.jpe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A white woven seamless grid pattern"/>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alphaModFix amt="19999"/>
              </a:blip>
              <a:stretch>
                <a:fillRect t="-9259" b="-9259"/>
              </a:stretch>
            </a:blipFill>
          </p:spPr>
        </p:sp>
      </p:grpSp>
      <p:grpSp>
        <p:nvGrpSpPr>
          <p:cNvPr id="4" name="Group 4"/>
          <p:cNvGrpSpPr/>
          <p:nvPr/>
        </p:nvGrpSpPr>
        <p:grpSpPr>
          <a:xfrm>
            <a:off x="710717" y="1286770"/>
            <a:ext cx="7981750" cy="1008145"/>
            <a:chOff x="0" y="0"/>
            <a:chExt cx="10642333" cy="1344193"/>
          </a:xfrm>
        </p:grpSpPr>
        <p:sp>
          <p:nvSpPr>
            <p:cNvPr id="5" name="Freeform 5"/>
            <p:cNvSpPr/>
            <p:nvPr/>
          </p:nvSpPr>
          <p:spPr>
            <a:xfrm>
              <a:off x="25400" y="25400"/>
              <a:ext cx="10591546" cy="1293368"/>
            </a:xfrm>
            <a:custGeom>
              <a:avLst/>
              <a:gdLst/>
              <a:ahLst/>
              <a:cxnLst/>
              <a:rect l="l" t="t" r="r" b="b"/>
              <a:pathLst>
                <a:path w="10591546" h="1293368">
                  <a:moveTo>
                    <a:pt x="0" y="215519"/>
                  </a:moveTo>
                  <a:cubicBezTo>
                    <a:pt x="0" y="96520"/>
                    <a:pt x="99822" y="0"/>
                    <a:pt x="223012" y="0"/>
                  </a:cubicBezTo>
                  <a:lnTo>
                    <a:pt x="10368534" y="0"/>
                  </a:lnTo>
                  <a:cubicBezTo>
                    <a:pt x="10491724" y="0"/>
                    <a:pt x="10591546" y="96520"/>
                    <a:pt x="10591546" y="215519"/>
                  </a:cubicBezTo>
                  <a:lnTo>
                    <a:pt x="10591546" y="1077849"/>
                  </a:lnTo>
                  <a:cubicBezTo>
                    <a:pt x="10591546" y="1196848"/>
                    <a:pt x="10491724" y="1293368"/>
                    <a:pt x="10368534" y="1293368"/>
                  </a:cubicBezTo>
                  <a:lnTo>
                    <a:pt x="223012" y="1293368"/>
                  </a:lnTo>
                  <a:cubicBezTo>
                    <a:pt x="99822" y="1293368"/>
                    <a:pt x="0" y="1196848"/>
                    <a:pt x="0" y="1077849"/>
                  </a:cubicBezTo>
                  <a:close/>
                </a:path>
              </a:pathLst>
            </a:custGeom>
            <a:solidFill>
              <a:srgbClr val="FFFFFF"/>
            </a:solidFill>
          </p:spPr>
        </p:sp>
        <p:sp>
          <p:nvSpPr>
            <p:cNvPr id="6" name="Freeform 6"/>
            <p:cNvSpPr/>
            <p:nvPr/>
          </p:nvSpPr>
          <p:spPr>
            <a:xfrm>
              <a:off x="0" y="0"/>
              <a:ext cx="10642346" cy="1344168"/>
            </a:xfrm>
            <a:custGeom>
              <a:avLst/>
              <a:gdLst/>
              <a:ahLst/>
              <a:cxnLst/>
              <a:rect l="l" t="t" r="r" b="b"/>
              <a:pathLst>
                <a:path w="10642346" h="1344168">
                  <a:moveTo>
                    <a:pt x="0" y="240919"/>
                  </a:moveTo>
                  <a:cubicBezTo>
                    <a:pt x="0" y="107061"/>
                    <a:pt x="112014" y="0"/>
                    <a:pt x="248412" y="0"/>
                  </a:cubicBezTo>
                  <a:lnTo>
                    <a:pt x="10393934" y="0"/>
                  </a:lnTo>
                  <a:lnTo>
                    <a:pt x="10393934" y="25400"/>
                  </a:lnTo>
                  <a:lnTo>
                    <a:pt x="10393934" y="0"/>
                  </a:lnTo>
                  <a:cubicBezTo>
                    <a:pt x="10530332" y="0"/>
                    <a:pt x="10642346" y="107061"/>
                    <a:pt x="10642346" y="240919"/>
                  </a:cubicBezTo>
                  <a:lnTo>
                    <a:pt x="10616946" y="240919"/>
                  </a:lnTo>
                  <a:lnTo>
                    <a:pt x="10642346" y="240919"/>
                  </a:lnTo>
                  <a:lnTo>
                    <a:pt x="10642346" y="1103249"/>
                  </a:lnTo>
                  <a:lnTo>
                    <a:pt x="10616946" y="1103249"/>
                  </a:lnTo>
                  <a:lnTo>
                    <a:pt x="10642346" y="1103249"/>
                  </a:lnTo>
                  <a:cubicBezTo>
                    <a:pt x="10642346" y="1237107"/>
                    <a:pt x="10530332" y="1344168"/>
                    <a:pt x="10393934" y="1344168"/>
                  </a:cubicBezTo>
                  <a:lnTo>
                    <a:pt x="10393934" y="1318768"/>
                  </a:lnTo>
                  <a:lnTo>
                    <a:pt x="10393934" y="1344168"/>
                  </a:lnTo>
                  <a:lnTo>
                    <a:pt x="248412" y="1344168"/>
                  </a:lnTo>
                  <a:lnTo>
                    <a:pt x="248412" y="1318768"/>
                  </a:lnTo>
                  <a:lnTo>
                    <a:pt x="248412" y="1344168"/>
                  </a:lnTo>
                  <a:cubicBezTo>
                    <a:pt x="112014" y="1344168"/>
                    <a:pt x="0" y="1237107"/>
                    <a:pt x="0" y="1103249"/>
                  </a:cubicBezTo>
                  <a:lnTo>
                    <a:pt x="0" y="240919"/>
                  </a:lnTo>
                  <a:lnTo>
                    <a:pt x="25400" y="240919"/>
                  </a:lnTo>
                  <a:lnTo>
                    <a:pt x="0" y="240919"/>
                  </a:lnTo>
                  <a:moveTo>
                    <a:pt x="50800" y="240919"/>
                  </a:moveTo>
                  <a:lnTo>
                    <a:pt x="50800" y="1103249"/>
                  </a:lnTo>
                  <a:lnTo>
                    <a:pt x="25400" y="1103249"/>
                  </a:lnTo>
                  <a:lnTo>
                    <a:pt x="50800" y="1103249"/>
                  </a:lnTo>
                  <a:cubicBezTo>
                    <a:pt x="50800" y="1207516"/>
                    <a:pt x="138430" y="1293368"/>
                    <a:pt x="248412" y="1293368"/>
                  </a:cubicBezTo>
                  <a:lnTo>
                    <a:pt x="10393934" y="1293368"/>
                  </a:lnTo>
                  <a:cubicBezTo>
                    <a:pt x="10503915" y="1293368"/>
                    <a:pt x="10591546" y="1207389"/>
                    <a:pt x="10591546" y="1103249"/>
                  </a:cubicBezTo>
                  <a:lnTo>
                    <a:pt x="10591546" y="240919"/>
                  </a:lnTo>
                  <a:cubicBezTo>
                    <a:pt x="10591546" y="136652"/>
                    <a:pt x="10503915" y="50800"/>
                    <a:pt x="10393934" y="50800"/>
                  </a:cubicBezTo>
                  <a:lnTo>
                    <a:pt x="248412" y="50800"/>
                  </a:lnTo>
                  <a:lnTo>
                    <a:pt x="248412" y="25400"/>
                  </a:lnTo>
                  <a:lnTo>
                    <a:pt x="248412" y="50800"/>
                  </a:lnTo>
                  <a:cubicBezTo>
                    <a:pt x="138430" y="50800"/>
                    <a:pt x="50800" y="136779"/>
                    <a:pt x="50800" y="240919"/>
                  </a:cubicBezTo>
                  <a:close/>
                </a:path>
              </a:pathLst>
            </a:custGeom>
            <a:solidFill>
              <a:srgbClr val="1D63B5"/>
            </a:solidFill>
          </p:spPr>
        </p:sp>
      </p:grpSp>
      <p:sp>
        <p:nvSpPr>
          <p:cNvPr id="7" name="Freeform 7"/>
          <p:cNvSpPr/>
          <p:nvPr/>
        </p:nvSpPr>
        <p:spPr>
          <a:xfrm>
            <a:off x="0" y="-144666"/>
            <a:ext cx="8306733" cy="397021"/>
          </a:xfrm>
          <a:custGeom>
            <a:avLst/>
            <a:gdLst/>
            <a:ahLst/>
            <a:cxnLst/>
            <a:rect l="l" t="t" r="r" b="b"/>
            <a:pathLst>
              <a:path w="8306733" h="397021">
                <a:moveTo>
                  <a:pt x="0" y="0"/>
                </a:moveTo>
                <a:lnTo>
                  <a:pt x="8306733" y="0"/>
                </a:lnTo>
                <a:lnTo>
                  <a:pt x="8306733" y="397021"/>
                </a:lnTo>
                <a:lnTo>
                  <a:pt x="0" y="397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0" y="9889979"/>
            <a:ext cx="15142588" cy="397021"/>
          </a:xfrm>
          <a:custGeom>
            <a:avLst/>
            <a:gdLst/>
            <a:ahLst/>
            <a:cxnLst/>
            <a:rect l="l" t="t" r="r" b="b"/>
            <a:pathLst>
              <a:path w="15142588" h="397021">
                <a:moveTo>
                  <a:pt x="0" y="0"/>
                </a:moveTo>
                <a:lnTo>
                  <a:pt x="15142588" y="0"/>
                </a:lnTo>
                <a:lnTo>
                  <a:pt x="15142588" y="397021"/>
                </a:lnTo>
                <a:lnTo>
                  <a:pt x="0" y="397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170153" y="-3792731"/>
            <a:ext cx="9613697" cy="9613697"/>
          </a:xfrm>
          <a:custGeom>
            <a:avLst/>
            <a:gdLst/>
            <a:ahLst/>
            <a:cxnLst/>
            <a:rect l="l" t="t" r="r" b="b"/>
            <a:pathLst>
              <a:path w="9613697" h="9613697">
                <a:moveTo>
                  <a:pt x="0" y="0"/>
                </a:moveTo>
                <a:lnTo>
                  <a:pt x="9613697" y="0"/>
                </a:lnTo>
                <a:lnTo>
                  <a:pt x="9613697" y="9613697"/>
                </a:lnTo>
                <a:lnTo>
                  <a:pt x="0" y="9613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1602831" y="-1816017"/>
            <a:ext cx="6874221" cy="6874221"/>
          </a:xfrm>
          <a:custGeom>
            <a:avLst/>
            <a:gdLst/>
            <a:ahLst/>
            <a:cxnLst/>
            <a:rect l="l" t="t" r="r" b="b"/>
            <a:pathLst>
              <a:path w="6874221" h="6874221">
                <a:moveTo>
                  <a:pt x="0" y="0"/>
                </a:moveTo>
                <a:lnTo>
                  <a:pt x="6874221" y="0"/>
                </a:lnTo>
                <a:lnTo>
                  <a:pt x="6874221" y="6874221"/>
                </a:lnTo>
                <a:lnTo>
                  <a:pt x="0" y="68742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4507299" y="-3343989"/>
            <a:ext cx="6948468" cy="6948468"/>
          </a:xfrm>
          <a:custGeom>
            <a:avLst/>
            <a:gdLst/>
            <a:ahLst/>
            <a:cxnLst/>
            <a:rect l="l" t="t" r="r" b="b"/>
            <a:pathLst>
              <a:path w="6948468" h="6948468">
                <a:moveTo>
                  <a:pt x="0" y="0"/>
                </a:moveTo>
                <a:lnTo>
                  <a:pt x="6948468" y="0"/>
                </a:lnTo>
                <a:lnTo>
                  <a:pt x="6948468" y="6948468"/>
                </a:lnTo>
                <a:lnTo>
                  <a:pt x="0" y="69484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3360298" y="5272659"/>
            <a:ext cx="9613697" cy="9613697"/>
          </a:xfrm>
          <a:custGeom>
            <a:avLst/>
            <a:gdLst/>
            <a:ahLst/>
            <a:cxnLst/>
            <a:rect l="l" t="t" r="r" b="b"/>
            <a:pathLst>
              <a:path w="9613697" h="9613697">
                <a:moveTo>
                  <a:pt x="0" y="0"/>
                </a:moveTo>
                <a:lnTo>
                  <a:pt x="9613697" y="0"/>
                </a:lnTo>
                <a:lnTo>
                  <a:pt x="9613697" y="9613697"/>
                </a:lnTo>
                <a:lnTo>
                  <a:pt x="0" y="9613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5522740" y="6040336"/>
            <a:ext cx="4759490" cy="4759490"/>
          </a:xfrm>
          <a:custGeom>
            <a:avLst/>
            <a:gdLst/>
            <a:ahLst/>
            <a:cxnLst/>
            <a:rect l="l" t="t" r="r" b="b"/>
            <a:pathLst>
              <a:path w="4759490" h="4759490">
                <a:moveTo>
                  <a:pt x="0" y="0"/>
                </a:moveTo>
                <a:lnTo>
                  <a:pt x="4759490" y="0"/>
                </a:lnTo>
                <a:lnTo>
                  <a:pt x="4759490" y="4759490"/>
                </a:lnTo>
                <a:lnTo>
                  <a:pt x="0" y="475949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1440992" y="1537973"/>
            <a:ext cx="6951421" cy="6951421"/>
          </a:xfrm>
          <a:custGeom>
            <a:avLst/>
            <a:gdLst/>
            <a:ahLst/>
            <a:cxnLst/>
            <a:rect l="l" t="t" r="r" b="b"/>
            <a:pathLst>
              <a:path w="6951421" h="6951421">
                <a:moveTo>
                  <a:pt x="0" y="0"/>
                </a:moveTo>
                <a:lnTo>
                  <a:pt x="6951421" y="0"/>
                </a:lnTo>
                <a:lnTo>
                  <a:pt x="6951421" y="6951421"/>
                </a:lnTo>
                <a:lnTo>
                  <a:pt x="0" y="6951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5" name="Group 15"/>
          <p:cNvGrpSpPr/>
          <p:nvPr/>
        </p:nvGrpSpPr>
        <p:grpSpPr>
          <a:xfrm>
            <a:off x="11234414" y="1300639"/>
            <a:ext cx="7364578" cy="7364578"/>
            <a:chOff x="0" y="0"/>
            <a:chExt cx="9819437" cy="9819437"/>
          </a:xfrm>
        </p:grpSpPr>
        <p:sp>
          <p:nvSpPr>
            <p:cNvPr id="16" name="Freeform 16"/>
            <p:cNvSpPr/>
            <p:nvPr/>
          </p:nvSpPr>
          <p:spPr>
            <a:xfrm>
              <a:off x="228600" y="228600"/>
              <a:ext cx="8108950" cy="8108950"/>
            </a:xfrm>
            <a:custGeom>
              <a:avLst/>
              <a:gdLst/>
              <a:ahLst/>
              <a:cxnLst/>
              <a:rect l="l" t="t" r="r" b="b"/>
              <a:pathLst>
                <a:path w="8108950" h="8108950">
                  <a:moveTo>
                    <a:pt x="5733288" y="0"/>
                  </a:moveTo>
                  <a:lnTo>
                    <a:pt x="8108950" y="2375662"/>
                  </a:lnTo>
                  <a:lnTo>
                    <a:pt x="8108950" y="5733288"/>
                  </a:lnTo>
                  <a:lnTo>
                    <a:pt x="5733288" y="8108950"/>
                  </a:lnTo>
                  <a:lnTo>
                    <a:pt x="2375662" y="8108950"/>
                  </a:lnTo>
                  <a:lnTo>
                    <a:pt x="0" y="5733288"/>
                  </a:lnTo>
                  <a:lnTo>
                    <a:pt x="0" y="2375662"/>
                  </a:lnTo>
                  <a:lnTo>
                    <a:pt x="2375662" y="0"/>
                  </a:lnTo>
                  <a:lnTo>
                    <a:pt x="5733288" y="0"/>
                  </a:lnTo>
                  <a:close/>
                </a:path>
              </a:pathLst>
            </a:custGeom>
            <a:blipFill>
              <a:blip r:embed="rId18"/>
              <a:stretch>
                <a:fillRect l="-25000" r="-25000"/>
              </a:stretch>
            </a:blipFill>
          </p:spPr>
          <p:txBody>
            <a:bodyPr/>
            <a:lstStyle/>
            <a:p>
              <a:endParaRPr lang="en-IN" dirty="0"/>
            </a:p>
          </p:txBody>
        </p:sp>
        <p:sp>
          <p:nvSpPr>
            <p:cNvPr id="17" name="Freeform 17"/>
            <p:cNvSpPr/>
            <p:nvPr/>
          </p:nvSpPr>
          <p:spPr>
            <a:xfrm>
              <a:off x="0" y="0"/>
              <a:ext cx="8566150" cy="8566150"/>
            </a:xfrm>
            <a:custGeom>
              <a:avLst/>
              <a:gdLst/>
              <a:ahLst/>
              <a:cxnLst/>
              <a:rect l="l" t="t" r="r" b="b"/>
              <a:pathLst>
                <a:path w="8566150" h="8566150">
                  <a:moveTo>
                    <a:pt x="6123559" y="66929"/>
                  </a:moveTo>
                  <a:lnTo>
                    <a:pt x="8499221" y="2442591"/>
                  </a:lnTo>
                  <a:cubicBezTo>
                    <a:pt x="8542147" y="2485517"/>
                    <a:pt x="8566150" y="2543556"/>
                    <a:pt x="8566150" y="2604262"/>
                  </a:cubicBezTo>
                  <a:lnTo>
                    <a:pt x="8566150" y="5961888"/>
                  </a:lnTo>
                  <a:cubicBezTo>
                    <a:pt x="8566150" y="6022467"/>
                    <a:pt x="8542020" y="6080633"/>
                    <a:pt x="8499221" y="6123559"/>
                  </a:cubicBezTo>
                  <a:lnTo>
                    <a:pt x="6123559" y="8499221"/>
                  </a:lnTo>
                  <a:cubicBezTo>
                    <a:pt x="6080633" y="8542147"/>
                    <a:pt x="6022594" y="8566150"/>
                    <a:pt x="5961888" y="8566150"/>
                  </a:cubicBezTo>
                  <a:lnTo>
                    <a:pt x="2604262" y="8566150"/>
                  </a:lnTo>
                  <a:cubicBezTo>
                    <a:pt x="2543683" y="8566150"/>
                    <a:pt x="2485517" y="8542020"/>
                    <a:pt x="2442591" y="8499221"/>
                  </a:cubicBezTo>
                  <a:lnTo>
                    <a:pt x="66929" y="6123559"/>
                  </a:lnTo>
                  <a:cubicBezTo>
                    <a:pt x="24130" y="6080633"/>
                    <a:pt x="0" y="6022467"/>
                    <a:pt x="0" y="5961888"/>
                  </a:cubicBezTo>
                  <a:lnTo>
                    <a:pt x="0" y="2604262"/>
                  </a:lnTo>
                  <a:cubicBezTo>
                    <a:pt x="0" y="2543683"/>
                    <a:pt x="24130" y="2485517"/>
                    <a:pt x="66929" y="2442591"/>
                  </a:cubicBezTo>
                  <a:lnTo>
                    <a:pt x="2442591" y="66929"/>
                  </a:lnTo>
                  <a:cubicBezTo>
                    <a:pt x="2485517" y="24130"/>
                    <a:pt x="2543683" y="0"/>
                    <a:pt x="2604262" y="0"/>
                  </a:cubicBezTo>
                  <a:lnTo>
                    <a:pt x="5961888" y="0"/>
                  </a:lnTo>
                  <a:cubicBezTo>
                    <a:pt x="6022467" y="0"/>
                    <a:pt x="6080633" y="24130"/>
                    <a:pt x="6123559" y="66929"/>
                  </a:cubicBezTo>
                  <a:moveTo>
                    <a:pt x="5800217" y="390271"/>
                  </a:moveTo>
                  <a:lnTo>
                    <a:pt x="5961888" y="228600"/>
                  </a:lnTo>
                  <a:lnTo>
                    <a:pt x="5961888" y="457200"/>
                  </a:lnTo>
                  <a:lnTo>
                    <a:pt x="2604262" y="457200"/>
                  </a:lnTo>
                  <a:lnTo>
                    <a:pt x="2604262" y="228600"/>
                  </a:lnTo>
                  <a:lnTo>
                    <a:pt x="2765933" y="390271"/>
                  </a:lnTo>
                  <a:lnTo>
                    <a:pt x="390271" y="2765933"/>
                  </a:lnTo>
                  <a:lnTo>
                    <a:pt x="228600" y="2604262"/>
                  </a:lnTo>
                  <a:lnTo>
                    <a:pt x="457200" y="2604262"/>
                  </a:lnTo>
                  <a:lnTo>
                    <a:pt x="457200" y="5961888"/>
                  </a:lnTo>
                  <a:lnTo>
                    <a:pt x="228600" y="5961888"/>
                  </a:lnTo>
                  <a:lnTo>
                    <a:pt x="390271" y="5800217"/>
                  </a:lnTo>
                  <a:lnTo>
                    <a:pt x="2765933" y="8175879"/>
                  </a:lnTo>
                  <a:lnTo>
                    <a:pt x="2604262" y="8337550"/>
                  </a:lnTo>
                  <a:lnTo>
                    <a:pt x="2604262" y="8108950"/>
                  </a:lnTo>
                  <a:lnTo>
                    <a:pt x="5961888" y="8108950"/>
                  </a:lnTo>
                  <a:lnTo>
                    <a:pt x="5961888" y="8337550"/>
                  </a:lnTo>
                  <a:lnTo>
                    <a:pt x="5800217" y="8175879"/>
                  </a:lnTo>
                  <a:lnTo>
                    <a:pt x="8175879" y="5800217"/>
                  </a:lnTo>
                  <a:lnTo>
                    <a:pt x="8337550" y="5961888"/>
                  </a:lnTo>
                  <a:lnTo>
                    <a:pt x="8108950" y="5961888"/>
                  </a:lnTo>
                  <a:lnTo>
                    <a:pt x="8108950" y="2604262"/>
                  </a:lnTo>
                  <a:lnTo>
                    <a:pt x="8337550" y="2604262"/>
                  </a:lnTo>
                  <a:lnTo>
                    <a:pt x="8175879" y="2765933"/>
                  </a:lnTo>
                  <a:lnTo>
                    <a:pt x="5800217" y="390271"/>
                  </a:lnTo>
                  <a:close/>
                </a:path>
              </a:pathLst>
            </a:custGeom>
            <a:solidFill>
              <a:srgbClr val="F3F3F3"/>
            </a:solidFill>
          </p:spPr>
        </p:sp>
      </p:grpSp>
      <p:sp>
        <p:nvSpPr>
          <p:cNvPr id="18" name="Freeform 18"/>
          <p:cNvSpPr/>
          <p:nvPr/>
        </p:nvSpPr>
        <p:spPr>
          <a:xfrm>
            <a:off x="0" y="5971689"/>
            <a:ext cx="8448665" cy="862165"/>
          </a:xfrm>
          <a:custGeom>
            <a:avLst/>
            <a:gdLst/>
            <a:ahLst/>
            <a:cxnLst/>
            <a:rect l="l" t="t" r="r" b="b"/>
            <a:pathLst>
              <a:path w="8448665" h="862165">
                <a:moveTo>
                  <a:pt x="0" y="0"/>
                </a:moveTo>
                <a:lnTo>
                  <a:pt x="8448665" y="0"/>
                </a:lnTo>
                <a:lnTo>
                  <a:pt x="8448665" y="862165"/>
                </a:lnTo>
                <a:lnTo>
                  <a:pt x="0" y="86216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Freeform 19"/>
          <p:cNvSpPr/>
          <p:nvPr/>
        </p:nvSpPr>
        <p:spPr>
          <a:xfrm>
            <a:off x="9629632" y="985628"/>
            <a:ext cx="1714129" cy="319259"/>
          </a:xfrm>
          <a:custGeom>
            <a:avLst/>
            <a:gdLst/>
            <a:ahLst/>
            <a:cxnLst/>
            <a:rect l="l" t="t" r="r" b="b"/>
            <a:pathLst>
              <a:path w="1714129" h="319259">
                <a:moveTo>
                  <a:pt x="0" y="0"/>
                </a:moveTo>
                <a:lnTo>
                  <a:pt x="1714129" y="0"/>
                </a:lnTo>
                <a:lnTo>
                  <a:pt x="1714129" y="319259"/>
                </a:lnTo>
                <a:lnTo>
                  <a:pt x="0" y="319259"/>
                </a:lnTo>
                <a:lnTo>
                  <a:pt x="0" y="0"/>
                </a:lnTo>
                <a:close/>
              </a:path>
            </a:pathLst>
          </a:custGeom>
          <a:blipFill>
            <a:blip r:embed="rId21">
              <a:extLst>
                <a:ext uri="{96DAC541-7B7A-43D3-8B79-37D633B846F1}">
                  <asvg:svgBlip xmlns:asvg="http://schemas.microsoft.com/office/drawing/2016/SVG/main" r:embed="rId22"/>
                </a:ext>
              </a:extLst>
            </a:blip>
            <a:stretch>
              <a:fillRect t="-707" b="-710"/>
            </a:stretch>
          </a:blipFill>
        </p:spPr>
      </p:sp>
      <p:sp>
        <p:nvSpPr>
          <p:cNvPr id="20" name="Freeform 20"/>
          <p:cNvSpPr/>
          <p:nvPr/>
        </p:nvSpPr>
        <p:spPr>
          <a:xfrm>
            <a:off x="16871871" y="8765753"/>
            <a:ext cx="1714129" cy="319259"/>
          </a:xfrm>
          <a:custGeom>
            <a:avLst/>
            <a:gdLst/>
            <a:ahLst/>
            <a:cxnLst/>
            <a:rect l="l" t="t" r="r" b="b"/>
            <a:pathLst>
              <a:path w="1714129" h="319259">
                <a:moveTo>
                  <a:pt x="0" y="0"/>
                </a:moveTo>
                <a:lnTo>
                  <a:pt x="1714128" y="0"/>
                </a:lnTo>
                <a:lnTo>
                  <a:pt x="1714128" y="319259"/>
                </a:lnTo>
                <a:lnTo>
                  <a:pt x="0" y="319259"/>
                </a:lnTo>
                <a:lnTo>
                  <a:pt x="0" y="0"/>
                </a:lnTo>
                <a:close/>
              </a:path>
            </a:pathLst>
          </a:custGeom>
          <a:blipFill>
            <a:blip r:embed="rId21">
              <a:extLst>
                <a:ext uri="{96DAC541-7B7A-43D3-8B79-37D633B846F1}">
                  <asvg:svgBlip xmlns:asvg="http://schemas.microsoft.com/office/drawing/2016/SVG/main" r:embed="rId22"/>
                </a:ext>
              </a:extLst>
            </a:blip>
            <a:stretch>
              <a:fillRect t="-707" b="-710"/>
            </a:stretch>
          </a:blipFill>
        </p:spPr>
      </p:sp>
      <p:sp>
        <p:nvSpPr>
          <p:cNvPr id="21" name="Freeform 21"/>
          <p:cNvSpPr/>
          <p:nvPr/>
        </p:nvSpPr>
        <p:spPr>
          <a:xfrm>
            <a:off x="17452515" y="9144000"/>
            <a:ext cx="1714129" cy="319259"/>
          </a:xfrm>
          <a:custGeom>
            <a:avLst/>
            <a:gdLst/>
            <a:ahLst/>
            <a:cxnLst/>
            <a:rect l="l" t="t" r="r" b="b"/>
            <a:pathLst>
              <a:path w="1714129" h="319259">
                <a:moveTo>
                  <a:pt x="0" y="0"/>
                </a:moveTo>
                <a:lnTo>
                  <a:pt x="1714128" y="0"/>
                </a:lnTo>
                <a:lnTo>
                  <a:pt x="1714128" y="319259"/>
                </a:lnTo>
                <a:lnTo>
                  <a:pt x="0" y="319259"/>
                </a:lnTo>
                <a:lnTo>
                  <a:pt x="0" y="0"/>
                </a:lnTo>
                <a:close/>
              </a:path>
            </a:pathLst>
          </a:custGeom>
          <a:blipFill>
            <a:blip r:embed="rId21">
              <a:extLst>
                <a:ext uri="{96DAC541-7B7A-43D3-8B79-37D633B846F1}">
                  <asvg:svgBlip xmlns:asvg="http://schemas.microsoft.com/office/drawing/2016/SVG/main" r:embed="rId22"/>
                </a:ext>
              </a:extLst>
            </a:blip>
            <a:stretch>
              <a:fillRect t="-707" b="-710"/>
            </a:stretch>
          </a:blipFill>
        </p:spPr>
      </p:sp>
      <p:sp>
        <p:nvSpPr>
          <p:cNvPr id="22" name="TextBox 22"/>
          <p:cNvSpPr txBox="1"/>
          <p:nvPr/>
        </p:nvSpPr>
        <p:spPr>
          <a:xfrm>
            <a:off x="1265749" y="6993988"/>
            <a:ext cx="3266865" cy="327470"/>
          </a:xfrm>
          <a:prstGeom prst="rect">
            <a:avLst/>
          </a:prstGeom>
        </p:spPr>
        <p:txBody>
          <a:bodyPr lIns="0" tIns="0" rIns="0" bIns="0" rtlCol="0" anchor="t">
            <a:spAutoFit/>
          </a:bodyPr>
          <a:lstStyle/>
          <a:p>
            <a:pPr algn="l">
              <a:lnSpc>
                <a:spcPts val="2592"/>
              </a:lnSpc>
            </a:pPr>
            <a:r>
              <a:rPr lang="en-US" sz="2000">
                <a:solidFill>
                  <a:srgbClr val="000000"/>
                </a:solidFill>
                <a:latin typeface="Aptos"/>
                <a:ea typeface="Aptos"/>
                <a:cs typeface="Aptos"/>
                <a:sym typeface="Aptos"/>
              </a:rPr>
              <a:t>Student Name</a:t>
            </a:r>
          </a:p>
        </p:txBody>
      </p:sp>
      <p:grpSp>
        <p:nvGrpSpPr>
          <p:cNvPr id="23" name="Group 23"/>
          <p:cNvGrpSpPr/>
          <p:nvPr/>
        </p:nvGrpSpPr>
        <p:grpSpPr>
          <a:xfrm>
            <a:off x="710717" y="6931481"/>
            <a:ext cx="501729" cy="484546"/>
            <a:chOff x="0" y="0"/>
            <a:chExt cx="668972" cy="646062"/>
          </a:xfrm>
        </p:grpSpPr>
        <p:sp>
          <p:nvSpPr>
            <p:cNvPr id="24" name="Freeform 24" descr="A blue circle with a person and a envelope in it  AI-generated content may be incorrect."/>
            <p:cNvSpPr/>
            <p:nvPr/>
          </p:nvSpPr>
          <p:spPr>
            <a:xfrm>
              <a:off x="0" y="0"/>
              <a:ext cx="669036" cy="646049"/>
            </a:xfrm>
            <a:custGeom>
              <a:avLst/>
              <a:gdLst/>
              <a:ahLst/>
              <a:cxnLst/>
              <a:rect l="l" t="t" r="r" b="b"/>
              <a:pathLst>
                <a:path w="669036" h="646049">
                  <a:moveTo>
                    <a:pt x="0" y="0"/>
                  </a:moveTo>
                  <a:lnTo>
                    <a:pt x="669036" y="0"/>
                  </a:lnTo>
                  <a:lnTo>
                    <a:pt x="669036" y="646049"/>
                  </a:lnTo>
                  <a:lnTo>
                    <a:pt x="0" y="646049"/>
                  </a:lnTo>
                  <a:lnTo>
                    <a:pt x="0" y="0"/>
                  </a:lnTo>
                  <a:close/>
                </a:path>
              </a:pathLst>
            </a:custGeom>
            <a:blipFill>
              <a:blip r:embed="rId23"/>
              <a:stretch>
                <a:fillRect l="-58929" t="-5594" r="-61311" b="-122482"/>
              </a:stretch>
            </a:blipFill>
          </p:spPr>
        </p:sp>
      </p:grpSp>
      <p:grpSp>
        <p:nvGrpSpPr>
          <p:cNvPr id="25" name="Group 25"/>
          <p:cNvGrpSpPr/>
          <p:nvPr/>
        </p:nvGrpSpPr>
        <p:grpSpPr>
          <a:xfrm>
            <a:off x="3251778" y="6982677"/>
            <a:ext cx="442874" cy="433349"/>
            <a:chOff x="0" y="0"/>
            <a:chExt cx="590499" cy="577799"/>
          </a:xfrm>
        </p:grpSpPr>
        <p:sp>
          <p:nvSpPr>
            <p:cNvPr id="26" name="Freeform 26" descr="A blue circle with a person and a envelope in it  AI-generated content may be incorrect."/>
            <p:cNvSpPr/>
            <p:nvPr/>
          </p:nvSpPr>
          <p:spPr>
            <a:xfrm>
              <a:off x="0" y="0"/>
              <a:ext cx="590550" cy="577850"/>
            </a:xfrm>
            <a:custGeom>
              <a:avLst/>
              <a:gdLst/>
              <a:ahLst/>
              <a:cxnLst/>
              <a:rect l="l" t="t" r="r" b="b"/>
              <a:pathLst>
                <a:path w="590550" h="577850">
                  <a:moveTo>
                    <a:pt x="0" y="0"/>
                  </a:moveTo>
                  <a:lnTo>
                    <a:pt x="590550" y="0"/>
                  </a:lnTo>
                  <a:lnTo>
                    <a:pt x="590550" y="577850"/>
                  </a:lnTo>
                  <a:lnTo>
                    <a:pt x="0" y="577850"/>
                  </a:lnTo>
                  <a:lnTo>
                    <a:pt x="0" y="0"/>
                  </a:lnTo>
                  <a:close/>
                </a:path>
              </a:pathLst>
            </a:custGeom>
            <a:blipFill>
              <a:blip r:embed="rId23"/>
              <a:stretch>
                <a:fillRect l="-58047" t="-115690" r="-58073" b="-5180"/>
              </a:stretch>
            </a:blipFill>
          </p:spPr>
        </p:sp>
      </p:grpSp>
      <p:grpSp>
        <p:nvGrpSpPr>
          <p:cNvPr id="27" name="Group 27"/>
          <p:cNvGrpSpPr/>
          <p:nvPr/>
        </p:nvGrpSpPr>
        <p:grpSpPr>
          <a:xfrm>
            <a:off x="8683014" y="6982677"/>
            <a:ext cx="526885" cy="534248"/>
            <a:chOff x="0" y="0"/>
            <a:chExt cx="702513" cy="712330"/>
          </a:xfrm>
        </p:grpSpPr>
        <p:sp>
          <p:nvSpPr>
            <p:cNvPr id="28" name="Freeform 28"/>
            <p:cNvSpPr/>
            <p:nvPr/>
          </p:nvSpPr>
          <p:spPr>
            <a:xfrm>
              <a:off x="0" y="0"/>
              <a:ext cx="702564" cy="712343"/>
            </a:xfrm>
            <a:custGeom>
              <a:avLst/>
              <a:gdLst/>
              <a:ahLst/>
              <a:cxnLst/>
              <a:rect l="l" t="t" r="r" b="b"/>
              <a:pathLst>
                <a:path w="702564" h="712343">
                  <a:moveTo>
                    <a:pt x="0" y="0"/>
                  </a:moveTo>
                  <a:lnTo>
                    <a:pt x="702564" y="0"/>
                  </a:lnTo>
                  <a:lnTo>
                    <a:pt x="702564" y="712343"/>
                  </a:lnTo>
                  <a:lnTo>
                    <a:pt x="0" y="712343"/>
                  </a:lnTo>
                  <a:lnTo>
                    <a:pt x="0" y="0"/>
                  </a:lnTo>
                  <a:close/>
                </a:path>
              </a:pathLst>
            </a:custGeom>
            <a:blipFill>
              <a:blip r:embed="rId24"/>
              <a:stretch>
                <a:fillRect l="-64853" t="-14895" r="-65865" b="-112656"/>
              </a:stretch>
            </a:blipFill>
          </p:spPr>
        </p:sp>
      </p:grpSp>
      <p:grpSp>
        <p:nvGrpSpPr>
          <p:cNvPr id="29" name="Group 29"/>
          <p:cNvGrpSpPr/>
          <p:nvPr/>
        </p:nvGrpSpPr>
        <p:grpSpPr>
          <a:xfrm>
            <a:off x="857060" y="1549451"/>
            <a:ext cx="2021719" cy="454666"/>
            <a:chOff x="0" y="0"/>
            <a:chExt cx="2695626" cy="606222"/>
          </a:xfrm>
        </p:grpSpPr>
        <p:sp>
          <p:nvSpPr>
            <p:cNvPr id="30" name="Freeform 30" descr="A close up of a logo  AI-generated content may be incorrect."/>
            <p:cNvSpPr/>
            <p:nvPr/>
          </p:nvSpPr>
          <p:spPr>
            <a:xfrm>
              <a:off x="0" y="0"/>
              <a:ext cx="2695575" cy="606171"/>
            </a:xfrm>
            <a:custGeom>
              <a:avLst/>
              <a:gdLst/>
              <a:ahLst/>
              <a:cxnLst/>
              <a:rect l="l" t="t" r="r" b="b"/>
              <a:pathLst>
                <a:path w="2695575" h="606171">
                  <a:moveTo>
                    <a:pt x="0" y="0"/>
                  </a:moveTo>
                  <a:lnTo>
                    <a:pt x="2695575" y="0"/>
                  </a:lnTo>
                  <a:lnTo>
                    <a:pt x="2695575" y="606171"/>
                  </a:lnTo>
                  <a:lnTo>
                    <a:pt x="0" y="606171"/>
                  </a:lnTo>
                  <a:lnTo>
                    <a:pt x="0" y="0"/>
                  </a:lnTo>
                  <a:close/>
                </a:path>
              </a:pathLst>
            </a:custGeom>
            <a:blipFill>
              <a:blip r:embed="rId25"/>
              <a:stretch>
                <a:fillRect t="-32109" r="-2" b="-31317"/>
              </a:stretch>
            </a:blipFill>
          </p:spPr>
        </p:sp>
      </p:grpSp>
      <p:grpSp>
        <p:nvGrpSpPr>
          <p:cNvPr id="31" name="Group 31"/>
          <p:cNvGrpSpPr/>
          <p:nvPr/>
        </p:nvGrpSpPr>
        <p:grpSpPr>
          <a:xfrm>
            <a:off x="3034332" y="1615030"/>
            <a:ext cx="1265758" cy="317697"/>
            <a:chOff x="0" y="0"/>
            <a:chExt cx="1687678" cy="423596"/>
          </a:xfrm>
        </p:grpSpPr>
        <p:sp>
          <p:nvSpPr>
            <p:cNvPr id="32" name="Freeform 32" descr="A blue and black logo  AI-generated content may be incorrect."/>
            <p:cNvSpPr/>
            <p:nvPr/>
          </p:nvSpPr>
          <p:spPr>
            <a:xfrm>
              <a:off x="0" y="0"/>
              <a:ext cx="1687703" cy="423545"/>
            </a:xfrm>
            <a:custGeom>
              <a:avLst/>
              <a:gdLst/>
              <a:ahLst/>
              <a:cxnLst/>
              <a:rect l="l" t="t" r="r" b="b"/>
              <a:pathLst>
                <a:path w="1687703" h="423545">
                  <a:moveTo>
                    <a:pt x="0" y="0"/>
                  </a:moveTo>
                  <a:lnTo>
                    <a:pt x="1687703" y="0"/>
                  </a:lnTo>
                  <a:lnTo>
                    <a:pt x="1687703" y="423545"/>
                  </a:lnTo>
                  <a:lnTo>
                    <a:pt x="0" y="423545"/>
                  </a:lnTo>
                  <a:lnTo>
                    <a:pt x="0" y="0"/>
                  </a:lnTo>
                  <a:close/>
                </a:path>
              </a:pathLst>
            </a:custGeom>
            <a:blipFill>
              <a:blip r:embed="rId26"/>
              <a:stretch>
                <a:fillRect r="1" b="-11"/>
              </a:stretch>
            </a:blipFill>
          </p:spPr>
        </p:sp>
      </p:grpSp>
      <p:grpSp>
        <p:nvGrpSpPr>
          <p:cNvPr id="33" name="Group 33"/>
          <p:cNvGrpSpPr/>
          <p:nvPr/>
        </p:nvGrpSpPr>
        <p:grpSpPr>
          <a:xfrm>
            <a:off x="6076236" y="1601467"/>
            <a:ext cx="1128893" cy="367170"/>
            <a:chOff x="0" y="0"/>
            <a:chExt cx="1505191" cy="489560"/>
          </a:xfrm>
        </p:grpSpPr>
        <p:sp>
          <p:nvSpPr>
            <p:cNvPr id="34" name="Freeform 34" descr="A close up of a logo  AI-generated content may be incorrect."/>
            <p:cNvSpPr/>
            <p:nvPr/>
          </p:nvSpPr>
          <p:spPr>
            <a:xfrm>
              <a:off x="0" y="0"/>
              <a:ext cx="1505204" cy="489585"/>
            </a:xfrm>
            <a:custGeom>
              <a:avLst/>
              <a:gdLst/>
              <a:ahLst/>
              <a:cxnLst/>
              <a:rect l="l" t="t" r="r" b="b"/>
              <a:pathLst>
                <a:path w="1505204" h="489585">
                  <a:moveTo>
                    <a:pt x="0" y="0"/>
                  </a:moveTo>
                  <a:lnTo>
                    <a:pt x="1505204" y="0"/>
                  </a:lnTo>
                  <a:lnTo>
                    <a:pt x="1505204" y="489585"/>
                  </a:lnTo>
                  <a:lnTo>
                    <a:pt x="0" y="489585"/>
                  </a:lnTo>
                  <a:lnTo>
                    <a:pt x="0" y="0"/>
                  </a:lnTo>
                  <a:close/>
                </a:path>
              </a:pathLst>
            </a:custGeom>
            <a:blipFill>
              <a:blip r:embed="rId27"/>
              <a:stretch>
                <a:fillRect b="5"/>
              </a:stretch>
            </a:blipFill>
          </p:spPr>
        </p:sp>
      </p:grpSp>
      <p:grpSp>
        <p:nvGrpSpPr>
          <p:cNvPr id="35" name="Group 35"/>
          <p:cNvGrpSpPr/>
          <p:nvPr/>
        </p:nvGrpSpPr>
        <p:grpSpPr>
          <a:xfrm>
            <a:off x="7790888" y="1601467"/>
            <a:ext cx="723367" cy="369446"/>
            <a:chOff x="0" y="0"/>
            <a:chExt cx="964489" cy="492595"/>
          </a:xfrm>
        </p:grpSpPr>
        <p:sp>
          <p:nvSpPr>
            <p:cNvPr id="36" name="Freeform 36"/>
            <p:cNvSpPr/>
            <p:nvPr/>
          </p:nvSpPr>
          <p:spPr>
            <a:xfrm>
              <a:off x="0" y="0"/>
              <a:ext cx="964438" cy="492633"/>
            </a:xfrm>
            <a:custGeom>
              <a:avLst/>
              <a:gdLst/>
              <a:ahLst/>
              <a:cxnLst/>
              <a:rect l="l" t="t" r="r" b="b"/>
              <a:pathLst>
                <a:path w="964438" h="492633">
                  <a:moveTo>
                    <a:pt x="0" y="0"/>
                  </a:moveTo>
                  <a:lnTo>
                    <a:pt x="964438" y="0"/>
                  </a:lnTo>
                  <a:lnTo>
                    <a:pt x="964438" y="492633"/>
                  </a:lnTo>
                  <a:lnTo>
                    <a:pt x="0" y="492633"/>
                  </a:lnTo>
                  <a:lnTo>
                    <a:pt x="0" y="0"/>
                  </a:lnTo>
                  <a:close/>
                </a:path>
              </a:pathLst>
            </a:custGeom>
            <a:blipFill>
              <a:blip r:embed="rId28"/>
              <a:stretch>
                <a:fillRect r="-5" b="7"/>
              </a:stretch>
            </a:blipFill>
          </p:spPr>
        </p:sp>
      </p:grpSp>
      <p:grpSp>
        <p:nvGrpSpPr>
          <p:cNvPr id="37" name="Group 37"/>
          <p:cNvGrpSpPr/>
          <p:nvPr/>
        </p:nvGrpSpPr>
        <p:grpSpPr>
          <a:xfrm>
            <a:off x="4697197" y="1446238"/>
            <a:ext cx="1128903" cy="717318"/>
            <a:chOff x="0" y="0"/>
            <a:chExt cx="1505204" cy="956424"/>
          </a:xfrm>
        </p:grpSpPr>
        <p:sp>
          <p:nvSpPr>
            <p:cNvPr id="38" name="Freeform 38" descr="A black and white image  AI-generated content may be incorrect."/>
            <p:cNvSpPr/>
            <p:nvPr/>
          </p:nvSpPr>
          <p:spPr>
            <a:xfrm>
              <a:off x="0" y="0"/>
              <a:ext cx="1505204" cy="956437"/>
            </a:xfrm>
            <a:custGeom>
              <a:avLst/>
              <a:gdLst/>
              <a:ahLst/>
              <a:cxnLst/>
              <a:rect l="l" t="t" r="r" b="b"/>
              <a:pathLst>
                <a:path w="1505204" h="956437">
                  <a:moveTo>
                    <a:pt x="0" y="0"/>
                  </a:moveTo>
                  <a:lnTo>
                    <a:pt x="1505204" y="0"/>
                  </a:lnTo>
                  <a:lnTo>
                    <a:pt x="1505204" y="956437"/>
                  </a:lnTo>
                  <a:lnTo>
                    <a:pt x="0" y="956437"/>
                  </a:lnTo>
                  <a:lnTo>
                    <a:pt x="0" y="0"/>
                  </a:lnTo>
                  <a:close/>
                </a:path>
              </a:pathLst>
            </a:custGeom>
            <a:blipFill>
              <a:blip r:embed="rId29"/>
              <a:stretch>
                <a:fillRect t="-30225" b="-27150"/>
              </a:stretch>
            </a:blipFill>
          </p:spPr>
        </p:sp>
      </p:grpSp>
      <p:sp>
        <p:nvSpPr>
          <p:cNvPr id="39" name="TextBox 39"/>
          <p:cNvSpPr txBox="1"/>
          <p:nvPr/>
        </p:nvSpPr>
        <p:spPr>
          <a:xfrm>
            <a:off x="827046" y="2965523"/>
            <a:ext cx="10570550" cy="2409425"/>
          </a:xfrm>
          <a:prstGeom prst="rect">
            <a:avLst/>
          </a:prstGeom>
        </p:spPr>
        <p:txBody>
          <a:bodyPr lIns="0" tIns="0" rIns="0" bIns="0" rtlCol="0" anchor="t">
            <a:spAutoFit/>
          </a:bodyPr>
          <a:lstStyle/>
          <a:p>
            <a:pPr algn="l">
              <a:lnSpc>
                <a:spcPts val="8788"/>
              </a:lnSpc>
            </a:pPr>
            <a:r>
              <a:rPr lang="en-US" sz="6000" b="1">
                <a:solidFill>
                  <a:srgbClr val="0D358D"/>
                </a:solidFill>
                <a:latin typeface="Aptos Bold"/>
                <a:ea typeface="Aptos Bold"/>
                <a:cs typeface="Aptos Bold"/>
                <a:sym typeface="Aptos Bold"/>
              </a:rPr>
              <a:t>Medicinal Leaf Classification with Integrated Chatbot</a:t>
            </a:r>
          </a:p>
        </p:txBody>
      </p:sp>
      <p:sp>
        <p:nvSpPr>
          <p:cNvPr id="40" name="TextBox 40"/>
          <p:cNvSpPr txBox="1"/>
          <p:nvPr/>
        </p:nvSpPr>
        <p:spPr>
          <a:xfrm>
            <a:off x="933450" y="6211205"/>
            <a:ext cx="7618819" cy="477784"/>
          </a:xfrm>
          <a:prstGeom prst="rect">
            <a:avLst/>
          </a:prstGeom>
        </p:spPr>
        <p:txBody>
          <a:bodyPr lIns="0" tIns="0" rIns="0" bIns="0" rtlCol="0" anchor="t">
            <a:spAutoFit/>
          </a:bodyPr>
          <a:lstStyle/>
          <a:p>
            <a:pPr algn="l">
              <a:lnSpc>
                <a:spcPts val="3886"/>
              </a:lnSpc>
            </a:pPr>
            <a:r>
              <a:rPr lang="en-US" sz="3236" b="1" spc="1166">
                <a:solidFill>
                  <a:srgbClr val="FFFFFF"/>
                </a:solidFill>
                <a:latin typeface="Aptos Bold"/>
                <a:ea typeface="Aptos Bold"/>
                <a:cs typeface="Aptos Bold"/>
                <a:sym typeface="Aptos Bold"/>
              </a:rPr>
              <a:t>PRESENTATION 2026</a:t>
            </a:r>
          </a:p>
        </p:txBody>
      </p:sp>
      <p:sp>
        <p:nvSpPr>
          <p:cNvPr id="41" name="TextBox 41"/>
          <p:cNvSpPr txBox="1"/>
          <p:nvPr/>
        </p:nvSpPr>
        <p:spPr>
          <a:xfrm>
            <a:off x="3849386" y="7026092"/>
            <a:ext cx="3619957" cy="327470"/>
          </a:xfrm>
          <a:prstGeom prst="rect">
            <a:avLst/>
          </a:prstGeom>
        </p:spPr>
        <p:txBody>
          <a:bodyPr lIns="0" tIns="0" rIns="0" bIns="0" rtlCol="0" anchor="t">
            <a:spAutoFit/>
          </a:bodyPr>
          <a:lstStyle/>
          <a:p>
            <a:pPr algn="l">
              <a:lnSpc>
                <a:spcPts val="2592"/>
              </a:lnSpc>
            </a:pPr>
            <a:r>
              <a:rPr lang="en-US" sz="2000">
                <a:solidFill>
                  <a:srgbClr val="000000"/>
                </a:solidFill>
                <a:latin typeface="Aptos"/>
                <a:ea typeface="Aptos"/>
                <a:cs typeface="Aptos"/>
                <a:sym typeface="Aptos"/>
              </a:rPr>
              <a:t>Student Email</a:t>
            </a:r>
          </a:p>
        </p:txBody>
      </p:sp>
      <p:sp>
        <p:nvSpPr>
          <p:cNvPr id="42" name="TextBox 42"/>
          <p:cNvSpPr txBox="1"/>
          <p:nvPr/>
        </p:nvSpPr>
        <p:spPr>
          <a:xfrm>
            <a:off x="9362299" y="7076542"/>
            <a:ext cx="3619957" cy="327470"/>
          </a:xfrm>
          <a:prstGeom prst="rect">
            <a:avLst/>
          </a:prstGeom>
        </p:spPr>
        <p:txBody>
          <a:bodyPr lIns="0" tIns="0" rIns="0" bIns="0" rtlCol="0" anchor="t">
            <a:spAutoFit/>
          </a:bodyPr>
          <a:lstStyle/>
          <a:p>
            <a:pPr algn="l">
              <a:lnSpc>
                <a:spcPts val="2592"/>
              </a:lnSpc>
            </a:pPr>
            <a:r>
              <a:rPr lang="en-US" sz="2000">
                <a:solidFill>
                  <a:srgbClr val="000000"/>
                </a:solidFill>
                <a:latin typeface="Aptos"/>
                <a:ea typeface="Aptos"/>
                <a:cs typeface="Aptos"/>
                <a:sym typeface="Aptos"/>
              </a:rPr>
              <a:t>Guide</a:t>
            </a:r>
          </a:p>
        </p:txBody>
      </p:sp>
      <p:sp>
        <p:nvSpPr>
          <p:cNvPr id="43" name="TextBox 43"/>
          <p:cNvSpPr txBox="1"/>
          <p:nvPr/>
        </p:nvSpPr>
        <p:spPr>
          <a:xfrm>
            <a:off x="827046" y="7690228"/>
            <a:ext cx="2424732" cy="1333852"/>
          </a:xfrm>
          <a:prstGeom prst="rect">
            <a:avLst/>
          </a:prstGeom>
        </p:spPr>
        <p:txBody>
          <a:bodyPr lIns="0" tIns="0" rIns="0" bIns="0" rtlCol="0" anchor="t">
            <a:spAutoFit/>
          </a:bodyPr>
          <a:lstStyle/>
          <a:p>
            <a:pPr algn="l">
              <a:lnSpc>
                <a:spcPts val="2400"/>
              </a:lnSpc>
            </a:pPr>
            <a:r>
              <a:rPr lang="en-US" sz="2000">
                <a:solidFill>
                  <a:srgbClr val="000000"/>
                </a:solidFill>
                <a:latin typeface="Arial"/>
                <a:ea typeface="Arial"/>
                <a:cs typeface="Arial"/>
                <a:sym typeface="Arial"/>
              </a:rPr>
              <a:t>D.Harini</a:t>
            </a:r>
          </a:p>
          <a:p>
            <a:pPr algn="l">
              <a:lnSpc>
                <a:spcPts val="2400"/>
              </a:lnSpc>
            </a:pPr>
            <a:r>
              <a:rPr lang="en-US" sz="2000">
                <a:solidFill>
                  <a:srgbClr val="000000"/>
                </a:solidFill>
                <a:latin typeface="Arial"/>
                <a:ea typeface="Arial"/>
                <a:cs typeface="Arial"/>
                <a:sym typeface="Arial"/>
              </a:rPr>
              <a:t>D.Sri Varshini</a:t>
            </a:r>
          </a:p>
          <a:p>
            <a:pPr algn="l">
              <a:lnSpc>
                <a:spcPts val="2400"/>
              </a:lnSpc>
            </a:pPr>
            <a:r>
              <a:rPr lang="en-US" sz="2000">
                <a:solidFill>
                  <a:srgbClr val="000000"/>
                </a:solidFill>
                <a:latin typeface="Arial"/>
                <a:ea typeface="Arial"/>
                <a:cs typeface="Arial"/>
                <a:sym typeface="Arial"/>
              </a:rPr>
              <a:t>B.Harshitha</a:t>
            </a:r>
          </a:p>
          <a:p>
            <a:pPr algn="l">
              <a:lnSpc>
                <a:spcPts val="2400"/>
              </a:lnSpc>
            </a:pPr>
            <a:r>
              <a:rPr lang="en-US" sz="2000">
                <a:solidFill>
                  <a:srgbClr val="000000"/>
                </a:solidFill>
                <a:latin typeface="Arial"/>
                <a:ea typeface="Arial"/>
                <a:cs typeface="Arial"/>
                <a:sym typeface="Arial"/>
              </a:rPr>
              <a:t>P.Karthika</a:t>
            </a:r>
          </a:p>
        </p:txBody>
      </p:sp>
      <p:sp>
        <p:nvSpPr>
          <p:cNvPr id="44" name="TextBox 44"/>
          <p:cNvSpPr txBox="1"/>
          <p:nvPr/>
        </p:nvSpPr>
        <p:spPr>
          <a:xfrm>
            <a:off x="3451084" y="7690228"/>
            <a:ext cx="4416562" cy="1333852"/>
          </a:xfrm>
          <a:prstGeom prst="rect">
            <a:avLst/>
          </a:prstGeom>
        </p:spPr>
        <p:txBody>
          <a:bodyPr lIns="0" tIns="0" rIns="0" bIns="0" rtlCol="0" anchor="t">
            <a:spAutoFit/>
          </a:bodyPr>
          <a:lstStyle/>
          <a:p>
            <a:pPr algn="l">
              <a:lnSpc>
                <a:spcPts val="2400"/>
              </a:lnSpc>
            </a:pPr>
            <a:r>
              <a:rPr lang="en-US" sz="2000" u="sng">
                <a:solidFill>
                  <a:srgbClr val="467886"/>
                </a:solidFill>
                <a:latin typeface="Arial"/>
                <a:ea typeface="Arial"/>
                <a:cs typeface="Arial"/>
                <a:sym typeface="Arial"/>
                <a:hlinkClick r:id="rId30" tooltip="mailto:dasariharini07@gmail.com"/>
              </a:rPr>
              <a:t>dasariharini07@gmail.com</a:t>
            </a:r>
          </a:p>
          <a:p>
            <a:pPr algn="l">
              <a:lnSpc>
                <a:spcPts val="2400"/>
              </a:lnSpc>
            </a:pPr>
            <a:r>
              <a:rPr lang="en-US" sz="2000" u="sng">
                <a:solidFill>
                  <a:srgbClr val="467886"/>
                </a:solidFill>
                <a:latin typeface="Arial"/>
                <a:ea typeface="Arial"/>
                <a:cs typeface="Arial"/>
                <a:sym typeface="Arial"/>
                <a:hlinkClick r:id="rId31" tooltip="mailto:yashuc649@gmail.com"/>
              </a:rPr>
              <a:t>yashuc649@gmail.com</a:t>
            </a:r>
          </a:p>
          <a:p>
            <a:pPr algn="l">
              <a:lnSpc>
                <a:spcPts val="2400"/>
              </a:lnSpc>
            </a:pPr>
            <a:r>
              <a:rPr lang="en-US" sz="2000" u="sng">
                <a:solidFill>
                  <a:srgbClr val="467886"/>
                </a:solidFill>
                <a:latin typeface="Arial"/>
                <a:ea typeface="Arial"/>
                <a:cs typeface="Arial"/>
                <a:sym typeface="Arial"/>
                <a:hlinkClick r:id="rId32" tooltip="mailto:harshithabadithamani@gmail.com"/>
              </a:rPr>
              <a:t>harshithabadithamani@gmail.com</a:t>
            </a:r>
          </a:p>
          <a:p>
            <a:pPr algn="l">
              <a:lnSpc>
                <a:spcPts val="2400"/>
              </a:lnSpc>
            </a:pPr>
            <a:r>
              <a:rPr lang="en-US" sz="2000">
                <a:solidFill>
                  <a:srgbClr val="000000"/>
                </a:solidFill>
                <a:latin typeface="Arial"/>
                <a:ea typeface="Arial"/>
                <a:cs typeface="Arial"/>
                <a:sym typeface="Arial"/>
              </a:rPr>
              <a:t>karthika.perambuduri10@gmail.com</a:t>
            </a:r>
          </a:p>
        </p:txBody>
      </p:sp>
      <p:sp>
        <p:nvSpPr>
          <p:cNvPr id="45" name="TextBox 45"/>
          <p:cNvSpPr txBox="1"/>
          <p:nvPr/>
        </p:nvSpPr>
        <p:spPr>
          <a:xfrm>
            <a:off x="8692467" y="7771086"/>
            <a:ext cx="3518592" cy="718309"/>
          </a:xfrm>
          <a:prstGeom prst="rect">
            <a:avLst/>
          </a:prstGeom>
        </p:spPr>
        <p:txBody>
          <a:bodyPr lIns="0" tIns="0" rIns="0" bIns="0" rtlCol="0" anchor="t">
            <a:spAutoFit/>
          </a:bodyPr>
          <a:lstStyle/>
          <a:p>
            <a:pPr algn="l">
              <a:lnSpc>
                <a:spcPts val="2400"/>
              </a:lnSpc>
            </a:pPr>
            <a:r>
              <a:rPr lang="en-US" sz="2000" b="1">
                <a:solidFill>
                  <a:srgbClr val="0D358D"/>
                </a:solidFill>
                <a:latin typeface="Arial Bold"/>
                <a:ea typeface="Arial Bold"/>
                <a:cs typeface="Arial Bold"/>
                <a:sym typeface="Arial Bold"/>
              </a:rPr>
              <a:t>Rapaka Manoj Kumar(SME)</a:t>
            </a:r>
          </a:p>
          <a:p>
            <a:pPr algn="l">
              <a:lnSpc>
                <a:spcPts val="2400"/>
              </a:lnSpc>
            </a:pPr>
            <a:endParaRPr lang="en-US" sz="2000" b="1">
              <a:solidFill>
                <a:srgbClr val="0D358D"/>
              </a:solidFill>
              <a:latin typeface="Arial Bold"/>
              <a:ea typeface="Arial Bold"/>
              <a:cs typeface="Arial Bold"/>
              <a:sym typeface="Arial Bold"/>
            </a:endParaRPr>
          </a:p>
        </p:txBody>
      </p:sp>
      <p:sp>
        <p:nvSpPr>
          <p:cNvPr id="47" name="TextBox 47"/>
          <p:cNvSpPr txBox="1"/>
          <p:nvPr/>
        </p:nvSpPr>
        <p:spPr>
          <a:xfrm>
            <a:off x="12668413" y="3108398"/>
            <a:ext cx="753660" cy="307777"/>
          </a:xfrm>
          <a:prstGeom prst="rect">
            <a:avLst/>
          </a:prstGeom>
        </p:spPr>
        <p:txBody>
          <a:bodyPr wrap="square" lIns="0" tIns="0" rIns="0" bIns="0" rtlCol="0" anchor="t">
            <a:spAutoFit/>
          </a:bodyPr>
          <a:lstStyle/>
          <a:p>
            <a:pPr algn="ctr">
              <a:lnSpc>
                <a:spcPts val="2400"/>
              </a:lnSpc>
              <a:spcBef>
                <a:spcPct val="0"/>
              </a:spcBef>
            </a:pPr>
            <a:r>
              <a:rPr lang="en-US" sz="2000" b="1" dirty="0">
                <a:solidFill>
                  <a:srgbClr val="0D358D"/>
                </a:solidFill>
                <a:highlight>
                  <a:srgbClr val="00FFFF"/>
                </a:highlight>
                <a:latin typeface="Arial Bold"/>
                <a:ea typeface="Arial Bold"/>
                <a:cs typeface="Arial Bold"/>
                <a:sym typeface="Arial Bold"/>
              </a:rPr>
              <a:t>Neem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Freeform 6"/>
          <p:cNvSpPr/>
          <p:nvPr/>
        </p:nvSpPr>
        <p:spPr>
          <a:xfrm>
            <a:off x="1067876" y="3619109"/>
            <a:ext cx="5536835" cy="5177942"/>
          </a:xfrm>
          <a:custGeom>
            <a:avLst/>
            <a:gdLst/>
            <a:ahLst/>
            <a:cxnLst/>
            <a:rect l="l" t="t" r="r" b="b"/>
            <a:pathLst>
              <a:path w="5536835" h="5177942">
                <a:moveTo>
                  <a:pt x="0" y="0"/>
                </a:moveTo>
                <a:lnTo>
                  <a:pt x="5536835" y="0"/>
                </a:lnTo>
                <a:lnTo>
                  <a:pt x="5536835" y="5177943"/>
                </a:lnTo>
                <a:lnTo>
                  <a:pt x="0" y="51779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524524" y="3628634"/>
            <a:ext cx="5536835" cy="5177942"/>
          </a:xfrm>
          <a:custGeom>
            <a:avLst/>
            <a:gdLst/>
            <a:ahLst/>
            <a:cxnLst/>
            <a:rect l="l" t="t" r="r" b="b"/>
            <a:pathLst>
              <a:path w="5536835" h="5177942">
                <a:moveTo>
                  <a:pt x="0" y="0"/>
                </a:moveTo>
                <a:lnTo>
                  <a:pt x="5536835" y="0"/>
                </a:lnTo>
                <a:lnTo>
                  <a:pt x="5536835" y="5177943"/>
                </a:lnTo>
                <a:lnTo>
                  <a:pt x="0" y="51779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2515271" y="2258911"/>
            <a:ext cx="2475728" cy="2475728"/>
            <a:chOff x="0" y="0"/>
            <a:chExt cx="3300971" cy="3300971"/>
          </a:xfrm>
        </p:grpSpPr>
        <p:sp>
          <p:nvSpPr>
            <p:cNvPr id="9" name="Freeform 9"/>
            <p:cNvSpPr/>
            <p:nvPr/>
          </p:nvSpPr>
          <p:spPr>
            <a:xfrm>
              <a:off x="228600" y="228600"/>
              <a:ext cx="2725928" cy="2725928"/>
            </a:xfrm>
            <a:custGeom>
              <a:avLst/>
              <a:gdLst/>
              <a:ahLst/>
              <a:cxnLst/>
              <a:rect l="l" t="t" r="r" b="b"/>
              <a:pathLst>
                <a:path w="2725928" h="2725928">
                  <a:moveTo>
                    <a:pt x="1927352" y="0"/>
                  </a:moveTo>
                  <a:lnTo>
                    <a:pt x="2725928" y="798576"/>
                  </a:lnTo>
                  <a:lnTo>
                    <a:pt x="2725928" y="1927352"/>
                  </a:lnTo>
                  <a:lnTo>
                    <a:pt x="1927352" y="2725928"/>
                  </a:lnTo>
                  <a:lnTo>
                    <a:pt x="798576" y="2725928"/>
                  </a:lnTo>
                  <a:lnTo>
                    <a:pt x="0" y="1927352"/>
                  </a:lnTo>
                  <a:lnTo>
                    <a:pt x="0" y="798576"/>
                  </a:lnTo>
                  <a:lnTo>
                    <a:pt x="798576" y="0"/>
                  </a:lnTo>
                  <a:lnTo>
                    <a:pt x="1927352" y="0"/>
                  </a:lnTo>
                  <a:close/>
                </a:path>
              </a:pathLst>
            </a:custGeom>
            <a:blipFill>
              <a:blip r:embed="rId11"/>
              <a:stretch>
                <a:fillRect t="-16153" b="-33846"/>
              </a:stretch>
            </a:blipFill>
          </p:spPr>
        </p:sp>
        <p:sp>
          <p:nvSpPr>
            <p:cNvPr id="10" name="Freeform 10"/>
            <p:cNvSpPr/>
            <p:nvPr/>
          </p:nvSpPr>
          <p:spPr>
            <a:xfrm>
              <a:off x="0" y="0"/>
              <a:ext cx="3183128" cy="3183128"/>
            </a:xfrm>
            <a:custGeom>
              <a:avLst/>
              <a:gdLst/>
              <a:ahLst/>
              <a:cxnLst/>
              <a:rect l="l" t="t" r="r" b="b"/>
              <a:pathLst>
                <a:path w="3183128" h="3183128">
                  <a:moveTo>
                    <a:pt x="2317623" y="66929"/>
                  </a:moveTo>
                  <a:lnTo>
                    <a:pt x="3116199" y="865505"/>
                  </a:lnTo>
                  <a:cubicBezTo>
                    <a:pt x="3159125" y="908431"/>
                    <a:pt x="3183128" y="966470"/>
                    <a:pt x="3183128" y="1027176"/>
                  </a:cubicBezTo>
                  <a:lnTo>
                    <a:pt x="3183128" y="2155952"/>
                  </a:lnTo>
                  <a:cubicBezTo>
                    <a:pt x="3183128" y="2216531"/>
                    <a:pt x="3158998" y="2274697"/>
                    <a:pt x="3116199" y="2317623"/>
                  </a:cubicBezTo>
                  <a:lnTo>
                    <a:pt x="2317623" y="3116199"/>
                  </a:lnTo>
                  <a:cubicBezTo>
                    <a:pt x="2274697" y="3159125"/>
                    <a:pt x="2216658" y="3183128"/>
                    <a:pt x="2155952" y="3183128"/>
                  </a:cubicBezTo>
                  <a:lnTo>
                    <a:pt x="1027176" y="3183128"/>
                  </a:lnTo>
                  <a:cubicBezTo>
                    <a:pt x="966597" y="3183128"/>
                    <a:pt x="908431" y="3158998"/>
                    <a:pt x="865505" y="3116199"/>
                  </a:cubicBezTo>
                  <a:lnTo>
                    <a:pt x="66929" y="2317623"/>
                  </a:lnTo>
                  <a:cubicBezTo>
                    <a:pt x="24130" y="2274697"/>
                    <a:pt x="0" y="2216531"/>
                    <a:pt x="0" y="2155952"/>
                  </a:cubicBezTo>
                  <a:lnTo>
                    <a:pt x="0" y="1027176"/>
                  </a:lnTo>
                  <a:cubicBezTo>
                    <a:pt x="0" y="966597"/>
                    <a:pt x="24130" y="908431"/>
                    <a:pt x="66929" y="865505"/>
                  </a:cubicBezTo>
                  <a:lnTo>
                    <a:pt x="865632" y="66929"/>
                  </a:lnTo>
                  <a:cubicBezTo>
                    <a:pt x="908431" y="24130"/>
                    <a:pt x="966597" y="0"/>
                    <a:pt x="1027176" y="0"/>
                  </a:cubicBezTo>
                  <a:lnTo>
                    <a:pt x="2155952" y="0"/>
                  </a:lnTo>
                  <a:cubicBezTo>
                    <a:pt x="2216531" y="0"/>
                    <a:pt x="2274697" y="24130"/>
                    <a:pt x="2317623" y="66929"/>
                  </a:cubicBezTo>
                  <a:moveTo>
                    <a:pt x="1994281" y="390271"/>
                  </a:moveTo>
                  <a:lnTo>
                    <a:pt x="2155952" y="228600"/>
                  </a:lnTo>
                  <a:lnTo>
                    <a:pt x="2155952" y="457200"/>
                  </a:lnTo>
                  <a:lnTo>
                    <a:pt x="1027176" y="457200"/>
                  </a:lnTo>
                  <a:lnTo>
                    <a:pt x="1027176" y="228600"/>
                  </a:lnTo>
                  <a:lnTo>
                    <a:pt x="1188847" y="390271"/>
                  </a:lnTo>
                  <a:lnTo>
                    <a:pt x="390271" y="1188847"/>
                  </a:lnTo>
                  <a:lnTo>
                    <a:pt x="228600" y="1027176"/>
                  </a:lnTo>
                  <a:lnTo>
                    <a:pt x="457200" y="1027176"/>
                  </a:lnTo>
                  <a:lnTo>
                    <a:pt x="457200" y="2155952"/>
                  </a:lnTo>
                  <a:lnTo>
                    <a:pt x="228600" y="2155952"/>
                  </a:lnTo>
                  <a:lnTo>
                    <a:pt x="390271" y="1994281"/>
                  </a:lnTo>
                  <a:lnTo>
                    <a:pt x="1188847" y="2792857"/>
                  </a:lnTo>
                  <a:lnTo>
                    <a:pt x="1027176" y="2954528"/>
                  </a:lnTo>
                  <a:lnTo>
                    <a:pt x="1027176" y="2725928"/>
                  </a:lnTo>
                  <a:lnTo>
                    <a:pt x="2155952" y="2725928"/>
                  </a:lnTo>
                  <a:lnTo>
                    <a:pt x="2155952" y="2954528"/>
                  </a:lnTo>
                  <a:lnTo>
                    <a:pt x="1994281" y="2792857"/>
                  </a:lnTo>
                  <a:lnTo>
                    <a:pt x="2792857" y="1994281"/>
                  </a:lnTo>
                  <a:lnTo>
                    <a:pt x="2954528" y="2155952"/>
                  </a:lnTo>
                  <a:lnTo>
                    <a:pt x="2725928" y="2155952"/>
                  </a:lnTo>
                  <a:lnTo>
                    <a:pt x="2725928" y="1027176"/>
                  </a:lnTo>
                  <a:lnTo>
                    <a:pt x="2954528" y="1027176"/>
                  </a:lnTo>
                  <a:lnTo>
                    <a:pt x="2792857" y="1188847"/>
                  </a:lnTo>
                  <a:lnTo>
                    <a:pt x="1994281" y="390271"/>
                  </a:lnTo>
                  <a:close/>
                </a:path>
              </a:pathLst>
            </a:custGeom>
            <a:solidFill>
              <a:srgbClr val="F3F3F3"/>
            </a:solidFill>
          </p:spPr>
        </p:sp>
      </p:grpSp>
      <p:sp>
        <p:nvSpPr>
          <p:cNvPr id="11" name="Freeform 11"/>
          <p:cNvSpPr/>
          <p:nvPr/>
        </p:nvSpPr>
        <p:spPr>
          <a:xfrm>
            <a:off x="8148457" y="2487930"/>
            <a:ext cx="2281409" cy="2281409"/>
          </a:xfrm>
          <a:custGeom>
            <a:avLst/>
            <a:gdLst/>
            <a:ahLst/>
            <a:cxnLst/>
            <a:rect l="l" t="t" r="r" b="b"/>
            <a:pathLst>
              <a:path w="2281409" h="2281409">
                <a:moveTo>
                  <a:pt x="0" y="0"/>
                </a:moveTo>
                <a:lnTo>
                  <a:pt x="2281408" y="0"/>
                </a:lnTo>
                <a:lnTo>
                  <a:pt x="2281408" y="2281409"/>
                </a:lnTo>
                <a:lnTo>
                  <a:pt x="0" y="22814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2034733" y="3628634"/>
            <a:ext cx="5536835" cy="5177942"/>
          </a:xfrm>
          <a:custGeom>
            <a:avLst/>
            <a:gdLst/>
            <a:ahLst/>
            <a:cxnLst/>
            <a:rect l="l" t="t" r="r" b="b"/>
            <a:pathLst>
              <a:path w="5536835" h="5177942">
                <a:moveTo>
                  <a:pt x="0" y="0"/>
                </a:moveTo>
                <a:lnTo>
                  <a:pt x="5536835" y="0"/>
                </a:lnTo>
                <a:lnTo>
                  <a:pt x="5536835" y="5177943"/>
                </a:lnTo>
                <a:lnTo>
                  <a:pt x="0" y="51779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13596938" y="2390770"/>
            <a:ext cx="2212010" cy="2212010"/>
            <a:chOff x="0" y="0"/>
            <a:chExt cx="2949346" cy="2949346"/>
          </a:xfrm>
        </p:grpSpPr>
        <p:sp>
          <p:nvSpPr>
            <p:cNvPr id="14" name="Freeform 14"/>
            <p:cNvSpPr/>
            <p:nvPr/>
          </p:nvSpPr>
          <p:spPr>
            <a:xfrm>
              <a:off x="228600" y="228600"/>
              <a:ext cx="2725928" cy="2725928"/>
            </a:xfrm>
            <a:custGeom>
              <a:avLst/>
              <a:gdLst/>
              <a:ahLst/>
              <a:cxnLst/>
              <a:rect l="l" t="t" r="r" b="b"/>
              <a:pathLst>
                <a:path w="2725928" h="2725928">
                  <a:moveTo>
                    <a:pt x="1927352" y="0"/>
                  </a:moveTo>
                  <a:lnTo>
                    <a:pt x="2725928" y="798576"/>
                  </a:lnTo>
                  <a:lnTo>
                    <a:pt x="2725928" y="1927352"/>
                  </a:lnTo>
                  <a:lnTo>
                    <a:pt x="1927352" y="2725928"/>
                  </a:lnTo>
                  <a:lnTo>
                    <a:pt x="798576" y="2725928"/>
                  </a:lnTo>
                  <a:lnTo>
                    <a:pt x="0" y="1927352"/>
                  </a:lnTo>
                  <a:lnTo>
                    <a:pt x="0" y="798576"/>
                  </a:lnTo>
                  <a:lnTo>
                    <a:pt x="798576" y="0"/>
                  </a:lnTo>
                  <a:lnTo>
                    <a:pt x="1927352" y="0"/>
                  </a:lnTo>
                  <a:close/>
                </a:path>
              </a:pathLst>
            </a:custGeom>
            <a:blipFill>
              <a:blip r:embed="rId14"/>
              <a:stretch>
                <a:fillRect l="-35435" t="-8386" r="-26858" b="190"/>
              </a:stretch>
            </a:blipFill>
          </p:spPr>
        </p:sp>
        <p:sp>
          <p:nvSpPr>
            <p:cNvPr id="15" name="Freeform 15"/>
            <p:cNvSpPr/>
            <p:nvPr/>
          </p:nvSpPr>
          <p:spPr>
            <a:xfrm>
              <a:off x="0" y="0"/>
              <a:ext cx="3183128" cy="3183128"/>
            </a:xfrm>
            <a:custGeom>
              <a:avLst/>
              <a:gdLst/>
              <a:ahLst/>
              <a:cxnLst/>
              <a:rect l="l" t="t" r="r" b="b"/>
              <a:pathLst>
                <a:path w="3183128" h="3183128">
                  <a:moveTo>
                    <a:pt x="2317623" y="66929"/>
                  </a:moveTo>
                  <a:lnTo>
                    <a:pt x="3116199" y="865505"/>
                  </a:lnTo>
                  <a:cubicBezTo>
                    <a:pt x="3159125" y="908431"/>
                    <a:pt x="3183128" y="966470"/>
                    <a:pt x="3183128" y="1027176"/>
                  </a:cubicBezTo>
                  <a:lnTo>
                    <a:pt x="3183128" y="2155952"/>
                  </a:lnTo>
                  <a:cubicBezTo>
                    <a:pt x="3183128" y="2216531"/>
                    <a:pt x="3158998" y="2274697"/>
                    <a:pt x="3116199" y="2317623"/>
                  </a:cubicBezTo>
                  <a:lnTo>
                    <a:pt x="2317623" y="3116199"/>
                  </a:lnTo>
                  <a:cubicBezTo>
                    <a:pt x="2274697" y="3159125"/>
                    <a:pt x="2216658" y="3183128"/>
                    <a:pt x="2155952" y="3183128"/>
                  </a:cubicBezTo>
                  <a:lnTo>
                    <a:pt x="1027176" y="3183128"/>
                  </a:lnTo>
                  <a:cubicBezTo>
                    <a:pt x="966597" y="3183128"/>
                    <a:pt x="908431" y="3158998"/>
                    <a:pt x="865505" y="3116199"/>
                  </a:cubicBezTo>
                  <a:lnTo>
                    <a:pt x="66929" y="2317623"/>
                  </a:lnTo>
                  <a:cubicBezTo>
                    <a:pt x="24130" y="2274697"/>
                    <a:pt x="0" y="2216531"/>
                    <a:pt x="0" y="2155952"/>
                  </a:cubicBezTo>
                  <a:lnTo>
                    <a:pt x="0" y="1027176"/>
                  </a:lnTo>
                  <a:cubicBezTo>
                    <a:pt x="0" y="966597"/>
                    <a:pt x="24130" y="908431"/>
                    <a:pt x="66929" y="865505"/>
                  </a:cubicBezTo>
                  <a:lnTo>
                    <a:pt x="865632" y="66929"/>
                  </a:lnTo>
                  <a:cubicBezTo>
                    <a:pt x="908431" y="24130"/>
                    <a:pt x="966597" y="0"/>
                    <a:pt x="1027176" y="0"/>
                  </a:cubicBezTo>
                  <a:lnTo>
                    <a:pt x="2155952" y="0"/>
                  </a:lnTo>
                  <a:cubicBezTo>
                    <a:pt x="2216531" y="0"/>
                    <a:pt x="2274697" y="24130"/>
                    <a:pt x="2317623" y="66929"/>
                  </a:cubicBezTo>
                  <a:moveTo>
                    <a:pt x="1994281" y="390271"/>
                  </a:moveTo>
                  <a:lnTo>
                    <a:pt x="2155952" y="228600"/>
                  </a:lnTo>
                  <a:lnTo>
                    <a:pt x="2155952" y="457200"/>
                  </a:lnTo>
                  <a:lnTo>
                    <a:pt x="1027176" y="457200"/>
                  </a:lnTo>
                  <a:lnTo>
                    <a:pt x="1027176" y="228600"/>
                  </a:lnTo>
                  <a:lnTo>
                    <a:pt x="1188847" y="390271"/>
                  </a:lnTo>
                  <a:lnTo>
                    <a:pt x="390271" y="1188847"/>
                  </a:lnTo>
                  <a:lnTo>
                    <a:pt x="228600" y="1027176"/>
                  </a:lnTo>
                  <a:lnTo>
                    <a:pt x="457200" y="1027176"/>
                  </a:lnTo>
                  <a:lnTo>
                    <a:pt x="457200" y="2155952"/>
                  </a:lnTo>
                  <a:lnTo>
                    <a:pt x="228600" y="2155952"/>
                  </a:lnTo>
                  <a:lnTo>
                    <a:pt x="390271" y="1994281"/>
                  </a:lnTo>
                  <a:lnTo>
                    <a:pt x="1188847" y="2792857"/>
                  </a:lnTo>
                  <a:lnTo>
                    <a:pt x="1027176" y="2954528"/>
                  </a:lnTo>
                  <a:lnTo>
                    <a:pt x="1027176" y="2725928"/>
                  </a:lnTo>
                  <a:lnTo>
                    <a:pt x="2155952" y="2725928"/>
                  </a:lnTo>
                  <a:lnTo>
                    <a:pt x="2155952" y="2954528"/>
                  </a:lnTo>
                  <a:lnTo>
                    <a:pt x="1994281" y="2792857"/>
                  </a:lnTo>
                  <a:lnTo>
                    <a:pt x="2792857" y="1994281"/>
                  </a:lnTo>
                  <a:lnTo>
                    <a:pt x="2954528" y="2155952"/>
                  </a:lnTo>
                  <a:lnTo>
                    <a:pt x="2725928" y="2155952"/>
                  </a:lnTo>
                  <a:lnTo>
                    <a:pt x="2725928" y="1027176"/>
                  </a:lnTo>
                  <a:lnTo>
                    <a:pt x="2954528" y="1027176"/>
                  </a:lnTo>
                  <a:lnTo>
                    <a:pt x="2792857" y="1188847"/>
                  </a:lnTo>
                  <a:lnTo>
                    <a:pt x="1994281" y="390271"/>
                  </a:lnTo>
                  <a:close/>
                </a:path>
              </a:pathLst>
            </a:custGeom>
            <a:solidFill>
              <a:srgbClr val="F3F3F3"/>
            </a:solidFill>
          </p:spPr>
        </p:sp>
      </p:grpSp>
      <p:grpSp>
        <p:nvGrpSpPr>
          <p:cNvPr id="16" name="Group 16"/>
          <p:cNvGrpSpPr/>
          <p:nvPr/>
        </p:nvGrpSpPr>
        <p:grpSpPr>
          <a:xfrm>
            <a:off x="8148457" y="2390770"/>
            <a:ext cx="2449354" cy="2449354"/>
            <a:chOff x="0" y="0"/>
            <a:chExt cx="3265805" cy="3265805"/>
          </a:xfrm>
        </p:grpSpPr>
        <p:sp>
          <p:nvSpPr>
            <p:cNvPr id="17" name="Freeform 17"/>
            <p:cNvSpPr/>
            <p:nvPr/>
          </p:nvSpPr>
          <p:spPr>
            <a:xfrm>
              <a:off x="228600" y="228600"/>
              <a:ext cx="2808605" cy="2808605"/>
            </a:xfrm>
            <a:custGeom>
              <a:avLst/>
              <a:gdLst/>
              <a:ahLst/>
              <a:cxnLst/>
              <a:rect l="l" t="t" r="r" b="b"/>
              <a:pathLst>
                <a:path w="2808605" h="2808605">
                  <a:moveTo>
                    <a:pt x="1985772" y="0"/>
                  </a:moveTo>
                  <a:lnTo>
                    <a:pt x="2808605" y="822833"/>
                  </a:lnTo>
                  <a:lnTo>
                    <a:pt x="2808605" y="1985772"/>
                  </a:lnTo>
                  <a:lnTo>
                    <a:pt x="1985772" y="2808605"/>
                  </a:lnTo>
                  <a:lnTo>
                    <a:pt x="822833" y="2808605"/>
                  </a:lnTo>
                  <a:lnTo>
                    <a:pt x="0" y="1985772"/>
                  </a:lnTo>
                  <a:lnTo>
                    <a:pt x="0" y="822833"/>
                  </a:lnTo>
                  <a:lnTo>
                    <a:pt x="822833" y="0"/>
                  </a:lnTo>
                  <a:lnTo>
                    <a:pt x="1985772" y="0"/>
                  </a:lnTo>
                  <a:close/>
                </a:path>
              </a:pathLst>
            </a:custGeom>
            <a:blipFill>
              <a:blip r:embed="rId15"/>
              <a:stretch>
                <a:fillRect l="-37208" t="-8139" r="-37209" b="-8139"/>
              </a:stretch>
            </a:blipFill>
          </p:spPr>
        </p:sp>
        <p:sp>
          <p:nvSpPr>
            <p:cNvPr id="18" name="Freeform 18"/>
            <p:cNvSpPr/>
            <p:nvPr/>
          </p:nvSpPr>
          <p:spPr>
            <a:xfrm>
              <a:off x="0" y="0"/>
              <a:ext cx="3265805" cy="3265805"/>
            </a:xfrm>
            <a:custGeom>
              <a:avLst/>
              <a:gdLst/>
              <a:ahLst/>
              <a:cxnLst/>
              <a:rect l="l" t="t" r="r" b="b"/>
              <a:pathLst>
                <a:path w="3265805" h="3265805">
                  <a:moveTo>
                    <a:pt x="2376043" y="66929"/>
                  </a:moveTo>
                  <a:lnTo>
                    <a:pt x="3198876" y="889762"/>
                  </a:lnTo>
                  <a:cubicBezTo>
                    <a:pt x="3241802" y="932688"/>
                    <a:pt x="3265805" y="990727"/>
                    <a:pt x="3265805" y="1051433"/>
                  </a:cubicBezTo>
                  <a:lnTo>
                    <a:pt x="3265805" y="2214372"/>
                  </a:lnTo>
                  <a:cubicBezTo>
                    <a:pt x="3265805" y="2274951"/>
                    <a:pt x="3241675" y="2333117"/>
                    <a:pt x="3198876" y="2376043"/>
                  </a:cubicBezTo>
                  <a:lnTo>
                    <a:pt x="2376043" y="3198876"/>
                  </a:lnTo>
                  <a:cubicBezTo>
                    <a:pt x="2333117" y="3241802"/>
                    <a:pt x="2275078" y="3265805"/>
                    <a:pt x="2214372" y="3265805"/>
                  </a:cubicBezTo>
                  <a:lnTo>
                    <a:pt x="1051433" y="3265805"/>
                  </a:lnTo>
                  <a:cubicBezTo>
                    <a:pt x="990854" y="3265805"/>
                    <a:pt x="932688" y="3241675"/>
                    <a:pt x="889762" y="3198876"/>
                  </a:cubicBezTo>
                  <a:lnTo>
                    <a:pt x="66929" y="2376043"/>
                  </a:lnTo>
                  <a:cubicBezTo>
                    <a:pt x="24130" y="2333117"/>
                    <a:pt x="0" y="2274951"/>
                    <a:pt x="0" y="2214372"/>
                  </a:cubicBezTo>
                  <a:lnTo>
                    <a:pt x="0" y="1051433"/>
                  </a:lnTo>
                  <a:cubicBezTo>
                    <a:pt x="0" y="990854"/>
                    <a:pt x="24130" y="932688"/>
                    <a:pt x="66929" y="889762"/>
                  </a:cubicBezTo>
                  <a:lnTo>
                    <a:pt x="889762" y="66929"/>
                  </a:lnTo>
                  <a:cubicBezTo>
                    <a:pt x="932688" y="24130"/>
                    <a:pt x="990854" y="0"/>
                    <a:pt x="1051433" y="0"/>
                  </a:cubicBezTo>
                  <a:lnTo>
                    <a:pt x="2214372" y="0"/>
                  </a:lnTo>
                  <a:cubicBezTo>
                    <a:pt x="2274951" y="0"/>
                    <a:pt x="2333117" y="24130"/>
                    <a:pt x="2376043" y="66929"/>
                  </a:cubicBezTo>
                  <a:moveTo>
                    <a:pt x="2052701" y="390271"/>
                  </a:moveTo>
                  <a:lnTo>
                    <a:pt x="2214372" y="228600"/>
                  </a:lnTo>
                  <a:lnTo>
                    <a:pt x="2214372" y="457200"/>
                  </a:lnTo>
                  <a:lnTo>
                    <a:pt x="1051433" y="457200"/>
                  </a:lnTo>
                  <a:lnTo>
                    <a:pt x="1051433" y="228600"/>
                  </a:lnTo>
                  <a:lnTo>
                    <a:pt x="1213104" y="390271"/>
                  </a:lnTo>
                  <a:lnTo>
                    <a:pt x="390271" y="1213104"/>
                  </a:lnTo>
                  <a:lnTo>
                    <a:pt x="228600" y="1051433"/>
                  </a:lnTo>
                  <a:lnTo>
                    <a:pt x="457200" y="1051433"/>
                  </a:lnTo>
                  <a:lnTo>
                    <a:pt x="457200" y="2214372"/>
                  </a:lnTo>
                  <a:lnTo>
                    <a:pt x="228600" y="2214372"/>
                  </a:lnTo>
                  <a:lnTo>
                    <a:pt x="390271" y="2052701"/>
                  </a:lnTo>
                  <a:lnTo>
                    <a:pt x="1213104" y="2875534"/>
                  </a:lnTo>
                  <a:lnTo>
                    <a:pt x="1051433" y="3037205"/>
                  </a:lnTo>
                  <a:lnTo>
                    <a:pt x="1051433" y="2808605"/>
                  </a:lnTo>
                  <a:lnTo>
                    <a:pt x="2214372" y="2808605"/>
                  </a:lnTo>
                  <a:lnTo>
                    <a:pt x="2214372" y="3037205"/>
                  </a:lnTo>
                  <a:lnTo>
                    <a:pt x="2052701" y="2875534"/>
                  </a:lnTo>
                  <a:lnTo>
                    <a:pt x="2875534" y="2052701"/>
                  </a:lnTo>
                  <a:lnTo>
                    <a:pt x="3037205" y="2214372"/>
                  </a:lnTo>
                  <a:lnTo>
                    <a:pt x="2808605" y="2214372"/>
                  </a:lnTo>
                  <a:lnTo>
                    <a:pt x="2808605" y="1051433"/>
                  </a:lnTo>
                  <a:lnTo>
                    <a:pt x="3037205" y="1051433"/>
                  </a:lnTo>
                  <a:lnTo>
                    <a:pt x="2875534" y="1213104"/>
                  </a:lnTo>
                  <a:lnTo>
                    <a:pt x="2052701" y="390271"/>
                  </a:lnTo>
                  <a:close/>
                </a:path>
              </a:pathLst>
            </a:custGeom>
            <a:solidFill>
              <a:srgbClr val="F3F3F3"/>
            </a:solidFill>
          </p:spPr>
        </p:sp>
      </p:grpSp>
      <p:sp>
        <p:nvSpPr>
          <p:cNvPr id="19" name="TextBox 19"/>
          <p:cNvSpPr txBox="1"/>
          <p:nvPr/>
        </p:nvSpPr>
        <p:spPr>
          <a:xfrm>
            <a:off x="351415" y="1371657"/>
            <a:ext cx="16860517" cy="674046"/>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Live Demo of Project</a:t>
            </a:r>
          </a:p>
        </p:txBody>
      </p:sp>
      <p:sp>
        <p:nvSpPr>
          <p:cNvPr id="20" name="TextBox 20"/>
          <p:cNvSpPr txBox="1"/>
          <p:nvPr/>
        </p:nvSpPr>
        <p:spPr>
          <a:xfrm>
            <a:off x="1332132" y="5429869"/>
            <a:ext cx="4663502" cy="2752725"/>
          </a:xfrm>
          <a:prstGeom prst="rect">
            <a:avLst/>
          </a:prstGeom>
        </p:spPr>
        <p:txBody>
          <a:bodyPr lIns="0" tIns="0" rIns="0" bIns="0" rtlCol="0" anchor="t">
            <a:spAutoFit/>
          </a:bodyPr>
          <a:lstStyle/>
          <a:p>
            <a:pPr algn="just">
              <a:lnSpc>
                <a:spcPts val="3120"/>
              </a:lnSpc>
            </a:pPr>
            <a:r>
              <a:rPr lang="en-US" sz="2600">
                <a:solidFill>
                  <a:srgbClr val="FFFFFF"/>
                </a:solidFill>
                <a:latin typeface="Arial"/>
                <a:ea typeface="Arial"/>
                <a:cs typeface="Arial"/>
                <a:sym typeface="Arial"/>
              </a:rPr>
              <a:t>User selects and uploads a medicinal leaf image through the Streamlit-based application interface. The uploaded image is displayed on the screen and prepared for analysis by the system.</a:t>
            </a:r>
          </a:p>
        </p:txBody>
      </p:sp>
      <p:sp>
        <p:nvSpPr>
          <p:cNvPr id="21" name="TextBox 21"/>
          <p:cNvSpPr txBox="1"/>
          <p:nvPr/>
        </p:nvSpPr>
        <p:spPr>
          <a:xfrm>
            <a:off x="6952136" y="5536197"/>
            <a:ext cx="4383729" cy="2419350"/>
          </a:xfrm>
          <a:prstGeom prst="rect">
            <a:avLst/>
          </a:prstGeom>
        </p:spPr>
        <p:txBody>
          <a:bodyPr lIns="0" tIns="0" rIns="0" bIns="0" rtlCol="0" anchor="t">
            <a:spAutoFit/>
          </a:bodyPr>
          <a:lstStyle/>
          <a:p>
            <a:pPr algn="ctr">
              <a:lnSpc>
                <a:spcPts val="2760"/>
              </a:lnSpc>
            </a:pPr>
            <a:r>
              <a:rPr lang="en-US" sz="2300">
                <a:solidFill>
                  <a:srgbClr val="FFFFFF"/>
                </a:solidFill>
                <a:latin typeface="Arial"/>
                <a:ea typeface="Arial"/>
                <a:cs typeface="Arial"/>
                <a:sym typeface="Arial"/>
              </a:rPr>
              <a:t>The system preprocesses the uploaded leaf image and passes it to the trained transfer learning–based CNN model. The model extracts visual features and performs classification to identify the medicinal plant</a:t>
            </a:r>
          </a:p>
        </p:txBody>
      </p:sp>
      <p:sp>
        <p:nvSpPr>
          <p:cNvPr id="22" name="TextBox 22"/>
          <p:cNvSpPr txBox="1"/>
          <p:nvPr/>
        </p:nvSpPr>
        <p:spPr>
          <a:xfrm>
            <a:off x="12563861" y="5410819"/>
            <a:ext cx="4330941" cy="2419350"/>
          </a:xfrm>
          <a:prstGeom prst="rect">
            <a:avLst/>
          </a:prstGeom>
        </p:spPr>
        <p:txBody>
          <a:bodyPr lIns="0" tIns="0" rIns="0" bIns="0" rtlCol="0" anchor="t">
            <a:spAutoFit/>
          </a:bodyPr>
          <a:lstStyle/>
          <a:p>
            <a:pPr algn="ctr">
              <a:lnSpc>
                <a:spcPts val="2760"/>
              </a:lnSpc>
            </a:pPr>
            <a:r>
              <a:rPr lang="en-US" sz="2300">
                <a:solidFill>
                  <a:srgbClr val="FFFFFF"/>
                </a:solidFill>
                <a:latin typeface="Arial"/>
                <a:ea typeface="Arial"/>
                <a:cs typeface="Arial"/>
                <a:sym typeface="Arial"/>
              </a:rPr>
              <a:t>The system predicts the medicinal leaf category and displays the identified plant name along with its medicinal benefits. The integrated AI chatbot further provides interactive explanations based on user queries.</a:t>
            </a:r>
          </a:p>
        </p:txBody>
      </p:sp>
      <p:sp>
        <p:nvSpPr>
          <p:cNvPr id="23" name="TextBox 23"/>
          <p:cNvSpPr txBox="1"/>
          <p:nvPr/>
        </p:nvSpPr>
        <p:spPr>
          <a:xfrm>
            <a:off x="2165005" y="4811549"/>
            <a:ext cx="2997756" cy="571500"/>
          </a:xfrm>
          <a:prstGeom prst="rect">
            <a:avLst/>
          </a:prstGeom>
        </p:spPr>
        <p:txBody>
          <a:bodyPr lIns="0" tIns="0" rIns="0" bIns="0" rtlCol="0" anchor="t">
            <a:spAutoFit/>
          </a:bodyPr>
          <a:lstStyle/>
          <a:p>
            <a:pPr algn="ctr">
              <a:lnSpc>
                <a:spcPts val="4320"/>
              </a:lnSpc>
            </a:pPr>
            <a:r>
              <a:rPr lang="en-US" sz="3600" b="1">
                <a:solidFill>
                  <a:srgbClr val="FFFFFF"/>
                </a:solidFill>
                <a:latin typeface="Arial Bold"/>
                <a:ea typeface="Arial Bold"/>
                <a:cs typeface="Arial Bold"/>
                <a:sym typeface="Arial Bold"/>
              </a:rPr>
              <a:t>Image Upload</a:t>
            </a:r>
          </a:p>
        </p:txBody>
      </p:sp>
      <p:sp>
        <p:nvSpPr>
          <p:cNvPr id="24" name="TextBox 24"/>
          <p:cNvSpPr txBox="1"/>
          <p:nvPr/>
        </p:nvSpPr>
        <p:spPr>
          <a:xfrm>
            <a:off x="7017301" y="4858369"/>
            <a:ext cx="3912632" cy="571500"/>
          </a:xfrm>
          <a:prstGeom prst="rect">
            <a:avLst/>
          </a:prstGeom>
        </p:spPr>
        <p:txBody>
          <a:bodyPr lIns="0" tIns="0" rIns="0" bIns="0" rtlCol="0" anchor="t">
            <a:spAutoFit/>
          </a:bodyPr>
          <a:lstStyle/>
          <a:p>
            <a:pPr algn="ctr">
              <a:lnSpc>
                <a:spcPts val="4320"/>
              </a:lnSpc>
            </a:pPr>
            <a:r>
              <a:rPr lang="en-US" sz="3600" b="1">
                <a:solidFill>
                  <a:srgbClr val="FFFFFF"/>
                </a:solidFill>
                <a:latin typeface="Arial Bold"/>
                <a:ea typeface="Arial Bold"/>
                <a:cs typeface="Arial Bold"/>
                <a:sym typeface="Arial Bold"/>
              </a:rPr>
              <a:t>Model Processing</a:t>
            </a:r>
          </a:p>
        </p:txBody>
      </p:sp>
      <p:sp>
        <p:nvSpPr>
          <p:cNvPr id="25" name="TextBox 25"/>
          <p:cNvSpPr txBox="1"/>
          <p:nvPr/>
        </p:nvSpPr>
        <p:spPr>
          <a:xfrm>
            <a:off x="12849394" y="4740764"/>
            <a:ext cx="3759875" cy="571500"/>
          </a:xfrm>
          <a:prstGeom prst="rect">
            <a:avLst/>
          </a:prstGeom>
        </p:spPr>
        <p:txBody>
          <a:bodyPr lIns="0" tIns="0" rIns="0" bIns="0" rtlCol="0" anchor="t">
            <a:spAutoFit/>
          </a:bodyPr>
          <a:lstStyle/>
          <a:p>
            <a:pPr algn="ctr">
              <a:lnSpc>
                <a:spcPts val="4320"/>
              </a:lnSpc>
            </a:pPr>
            <a:r>
              <a:rPr lang="en-US" sz="3600" b="1">
                <a:solidFill>
                  <a:srgbClr val="FFFFFF"/>
                </a:solidFill>
                <a:latin typeface="Arial Bold"/>
                <a:ea typeface="Arial Bold"/>
                <a:cs typeface="Arial Bold"/>
                <a:sym typeface="Arial Bold"/>
              </a:rPr>
              <a:t>Prediction Result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8"/>
              <a:stretch>
                <a:fillRect r="-1" b="7"/>
              </a:stretch>
            </a:blipFill>
          </p:spPr>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1910" t="3299" b="3299"/>
          <a:stretch>
            <a:fillRect/>
          </a:stretch>
        </p:blipFill>
        <p:spPr>
          <a:xfrm>
            <a:off x="2186031" y="2736361"/>
            <a:ext cx="14243787" cy="7212787"/>
          </a:xfrm>
          <a:prstGeom prst="rect">
            <a:avLst/>
          </a:prstGeom>
        </p:spPr>
      </p:pic>
      <p:sp>
        <p:nvSpPr>
          <p:cNvPr id="7" name="TextBox 7"/>
          <p:cNvSpPr txBox="1"/>
          <p:nvPr/>
        </p:nvSpPr>
        <p:spPr>
          <a:xfrm>
            <a:off x="352692" y="1256128"/>
            <a:ext cx="16858317" cy="789384"/>
          </a:xfrm>
          <a:prstGeom prst="rect">
            <a:avLst/>
          </a:prstGeom>
        </p:spPr>
        <p:txBody>
          <a:bodyPr lIns="0" tIns="0" rIns="0" bIns="0" rtlCol="0" anchor="t">
            <a:spAutoFit/>
          </a:bodyPr>
          <a:lstStyle/>
          <a:p>
            <a:pPr algn="l">
              <a:lnSpc>
                <a:spcPts val="5280"/>
              </a:lnSpc>
            </a:pPr>
            <a:r>
              <a:rPr lang="en-US" sz="4400" b="1">
                <a:solidFill>
                  <a:srgbClr val="002060"/>
                </a:solidFill>
                <a:latin typeface="Arial Bold"/>
                <a:ea typeface="Arial Bold"/>
                <a:cs typeface="Arial Bold"/>
                <a:sym typeface="Arial Bold"/>
              </a:rPr>
              <a:t>Video of Project 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717216" y="1384063"/>
            <a:ext cx="10484184" cy="1317861"/>
          </a:xfrm>
          <a:prstGeom prst="rect">
            <a:avLst/>
          </a:prstGeom>
        </p:spPr>
        <p:txBody>
          <a:bodyPr wrap="square" lIns="0" tIns="0" rIns="0" bIns="0" rtlCol="0" anchor="t">
            <a:spAutoFit/>
          </a:bodyPr>
          <a:lstStyle/>
          <a:p>
            <a:pPr>
              <a:lnSpc>
                <a:spcPts val="5280"/>
              </a:lnSpc>
            </a:pPr>
            <a:r>
              <a:rPr lang="en-US" sz="4400" b="1" dirty="0">
                <a:solidFill>
                  <a:srgbClr val="002060"/>
                </a:solidFill>
                <a:latin typeface="Arial Bold"/>
                <a:ea typeface="Arial Bold"/>
                <a:cs typeface="Arial Bold"/>
                <a:sym typeface="Arial Bold"/>
              </a:rPr>
              <a:t>Insights &amp; Recommendations</a:t>
            </a:r>
          </a:p>
          <a:p>
            <a:pPr algn="l">
              <a:lnSpc>
                <a:spcPts val="5280"/>
              </a:lnSpc>
            </a:pPr>
            <a:endParaRPr lang="en-US" sz="4400" b="1" dirty="0">
              <a:solidFill>
                <a:srgbClr val="002060"/>
              </a:solidFill>
              <a:latin typeface="Arial Bold"/>
              <a:ea typeface="Arial Bold"/>
              <a:cs typeface="Arial Bold"/>
              <a:sym typeface="Arial Bold"/>
            </a:endParaRPr>
          </a:p>
        </p:txBody>
      </p:sp>
      <p:sp>
        <p:nvSpPr>
          <p:cNvPr id="7" name="TextBox 7"/>
          <p:cNvSpPr txBox="1"/>
          <p:nvPr/>
        </p:nvSpPr>
        <p:spPr>
          <a:xfrm>
            <a:off x="286412" y="2595991"/>
            <a:ext cx="17611026" cy="7732886"/>
          </a:xfrm>
          <a:prstGeom prst="rect">
            <a:avLst/>
          </a:prstGeom>
        </p:spPr>
        <p:txBody>
          <a:bodyPr lIns="0" tIns="0" rIns="0" bIns="0" rtlCol="0" anchor="t">
            <a:spAutoFit/>
          </a:bodyPr>
          <a:lstStyle/>
          <a:p>
            <a:pPr marL="777240" lvl="1" indent="-388620" algn="just">
              <a:lnSpc>
                <a:spcPts val="4320"/>
              </a:lnSpc>
              <a:buFont typeface="Arial"/>
              <a:buChar char="•"/>
            </a:pPr>
            <a:r>
              <a:rPr lang="en-US" sz="3600" dirty="0">
                <a:solidFill>
                  <a:srgbClr val="000000"/>
                </a:solidFill>
                <a:latin typeface="Times New Roman"/>
                <a:ea typeface="Times New Roman"/>
                <a:cs typeface="Times New Roman"/>
                <a:sym typeface="Times New Roman"/>
              </a:rPr>
              <a:t>Transfer learning–based CNN models perform well for medicinal leaf classification, even with a limited dataset.</a:t>
            </a:r>
          </a:p>
          <a:p>
            <a:pPr marL="777240" lvl="1" indent="-388620" algn="just">
              <a:lnSpc>
                <a:spcPts val="4320"/>
              </a:lnSpc>
              <a:spcBef>
                <a:spcPct val="0"/>
              </a:spcBef>
              <a:buFont typeface="Arial"/>
              <a:buChar char="•"/>
            </a:pPr>
            <a:r>
              <a:rPr lang="en-US" sz="3600" dirty="0">
                <a:solidFill>
                  <a:srgbClr val="000000"/>
                </a:solidFill>
                <a:latin typeface="Times New Roman"/>
                <a:ea typeface="Times New Roman"/>
                <a:cs typeface="Times New Roman"/>
                <a:sym typeface="Times New Roman"/>
              </a:rPr>
              <a:t>Image preprocessing and data augmentation help improve prediction accuracy and model reliability.</a:t>
            </a:r>
          </a:p>
          <a:p>
            <a:pPr marL="777240" lvl="1" indent="-388620" algn="just">
              <a:lnSpc>
                <a:spcPts val="4320"/>
              </a:lnSpc>
              <a:spcBef>
                <a:spcPct val="0"/>
              </a:spcBef>
              <a:buFont typeface="Arial"/>
              <a:buChar char="•"/>
            </a:pPr>
            <a:r>
              <a:rPr lang="en-US" sz="3600" dirty="0">
                <a:solidFill>
                  <a:srgbClr val="000000"/>
                </a:solidFill>
                <a:latin typeface="Times New Roman"/>
                <a:ea typeface="Times New Roman"/>
                <a:cs typeface="Times New Roman"/>
                <a:sym typeface="Times New Roman"/>
              </a:rPr>
              <a:t>The system is able to provide fast and real-time predictions through a web interface.</a:t>
            </a:r>
          </a:p>
          <a:p>
            <a:pPr marL="777240" lvl="1" indent="-388620" algn="just">
              <a:lnSpc>
                <a:spcPts val="4320"/>
              </a:lnSpc>
              <a:spcBef>
                <a:spcPct val="0"/>
              </a:spcBef>
              <a:buFont typeface="Arial"/>
              <a:buChar char="•"/>
            </a:pPr>
            <a:r>
              <a:rPr lang="en-US" sz="3600" dirty="0">
                <a:solidFill>
                  <a:srgbClr val="000000"/>
                </a:solidFill>
                <a:latin typeface="Times New Roman"/>
                <a:ea typeface="Times New Roman"/>
                <a:cs typeface="Times New Roman"/>
                <a:sym typeface="Times New Roman"/>
              </a:rPr>
              <a:t>Displaying medicinal benefits along with classification increases the practical value of the system.</a:t>
            </a:r>
          </a:p>
          <a:p>
            <a:pPr marL="777240" lvl="1" indent="-388620" algn="just">
              <a:lnSpc>
                <a:spcPts val="5400"/>
              </a:lnSpc>
              <a:buFont typeface="Arial"/>
              <a:buChar char="•"/>
            </a:pPr>
            <a:r>
              <a:rPr lang="en-US" sz="3600" dirty="0">
                <a:solidFill>
                  <a:srgbClr val="000000"/>
                </a:solidFill>
                <a:latin typeface="Times New Roman"/>
                <a:ea typeface="Times New Roman"/>
                <a:cs typeface="Times New Roman"/>
                <a:sym typeface="Times New Roman"/>
              </a:rPr>
              <a:t>Increase the dataset size by adding more medicinal plant species and image variations.</a:t>
            </a:r>
          </a:p>
          <a:p>
            <a:pPr marL="777240" lvl="1" indent="-388620" algn="just">
              <a:lnSpc>
                <a:spcPts val="5400"/>
              </a:lnSpc>
              <a:buFont typeface="Arial"/>
              <a:buChar char="•"/>
            </a:pPr>
            <a:r>
              <a:rPr lang="en-US" sz="3600" dirty="0">
                <a:solidFill>
                  <a:srgbClr val="000000"/>
                </a:solidFill>
                <a:latin typeface="Times New Roman"/>
                <a:ea typeface="Times New Roman"/>
                <a:cs typeface="Times New Roman"/>
                <a:sym typeface="Times New Roman"/>
              </a:rPr>
              <a:t>Use clear, well-lit leaf images to achieve better classification accuracy.</a:t>
            </a:r>
          </a:p>
          <a:p>
            <a:pPr marL="777240" lvl="1" indent="-388620" algn="just">
              <a:lnSpc>
                <a:spcPts val="5400"/>
              </a:lnSpc>
              <a:buFont typeface="Arial"/>
              <a:buChar char="•"/>
            </a:pPr>
            <a:r>
              <a:rPr lang="en-US" sz="3600" dirty="0">
                <a:solidFill>
                  <a:srgbClr val="000000"/>
                </a:solidFill>
                <a:latin typeface="Times New Roman"/>
                <a:ea typeface="Times New Roman"/>
                <a:cs typeface="Times New Roman"/>
                <a:sym typeface="Times New Roman"/>
              </a:rPr>
              <a:t>Validate medicinal information using trusted herbal or medical sources.</a:t>
            </a:r>
          </a:p>
          <a:p>
            <a:pPr marL="777240" lvl="1" indent="-388620" algn="just">
              <a:lnSpc>
                <a:spcPts val="5400"/>
              </a:lnSpc>
              <a:buFont typeface="Arial"/>
              <a:buChar char="•"/>
            </a:pPr>
            <a:r>
              <a:rPr lang="en-US" sz="3600" dirty="0">
                <a:solidFill>
                  <a:srgbClr val="000000"/>
                </a:solidFill>
                <a:latin typeface="Times New Roman"/>
                <a:ea typeface="Times New Roman"/>
                <a:cs typeface="Times New Roman"/>
                <a:sym typeface="Times New Roman"/>
              </a:rPr>
              <a:t>Extend the system to support mobile and multilingual access for wider usability.</a:t>
            </a:r>
          </a:p>
          <a:p>
            <a:pPr marL="388620" lvl="1" algn="just">
              <a:lnSpc>
                <a:spcPts val="4320"/>
              </a:lnSpc>
              <a:spcBef>
                <a:spcPct val="0"/>
              </a:spcBef>
            </a:pPr>
            <a:endParaRPr lang="en-US" sz="3600" dirty="0">
              <a:solidFill>
                <a:srgbClr val="000000"/>
              </a:solidFill>
              <a:latin typeface="Times New Roman"/>
              <a:ea typeface="Times New Roman"/>
              <a:cs typeface="Times New Roman"/>
              <a:sym typeface="Times New Roman"/>
            </a:endParaRPr>
          </a:p>
          <a:p>
            <a:pPr marL="777240" lvl="1" indent="-388620" algn="just">
              <a:lnSpc>
                <a:spcPts val="4320"/>
              </a:lnSpc>
              <a:spcBef>
                <a:spcPct val="0"/>
              </a:spcBef>
              <a:buFont typeface="Arial"/>
              <a:buChar char="•"/>
            </a:pPr>
            <a:endParaRPr lang="en-US" sz="36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352701" y="1371505"/>
            <a:ext cx="4650372" cy="674046"/>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Conclusion</a:t>
            </a:r>
          </a:p>
        </p:txBody>
      </p:sp>
      <p:sp>
        <p:nvSpPr>
          <p:cNvPr id="7" name="TextBox 7"/>
          <p:cNvSpPr txBox="1"/>
          <p:nvPr/>
        </p:nvSpPr>
        <p:spPr>
          <a:xfrm>
            <a:off x="457200" y="2242071"/>
            <a:ext cx="11309596" cy="4915099"/>
          </a:xfrm>
          <a:prstGeom prst="rect">
            <a:avLst/>
          </a:prstGeom>
        </p:spPr>
        <p:txBody>
          <a:bodyPr lIns="0" tIns="0" rIns="0" bIns="0" rtlCol="0" anchor="t">
            <a:spAutoFit/>
          </a:bodyPr>
          <a:lstStyle/>
          <a:p>
            <a:pPr algn="just">
              <a:lnSpc>
                <a:spcPts val="4320"/>
              </a:lnSpc>
            </a:pPr>
            <a:r>
              <a:rPr lang="en-US" sz="3600">
                <a:solidFill>
                  <a:srgbClr val="000000"/>
                </a:solidFill>
                <a:latin typeface="Times New Roman"/>
                <a:ea typeface="Times New Roman"/>
                <a:cs typeface="Times New Roman"/>
                <a:sym typeface="Times New Roman"/>
              </a:rPr>
              <a:t>The proposed system automatically identifies medicinal plant leaves from uploaded images using a deep learning–based CNN model. The image is processed and classified to predict the plant species accurately. After identification, the system displays the plant name and its medicinal benefits. An AI chatbot is also integrated to provide simple and interactive explanations. The complete system is developed as a real-time web application using Streamlit for easy user interaction.</a:t>
            </a:r>
          </a:p>
        </p:txBody>
      </p:sp>
      <p:grpSp>
        <p:nvGrpSpPr>
          <p:cNvPr id="8" name="Group 8"/>
          <p:cNvGrpSpPr/>
          <p:nvPr/>
        </p:nvGrpSpPr>
        <p:grpSpPr>
          <a:xfrm>
            <a:off x="12534560" y="1448680"/>
            <a:ext cx="5351183" cy="6530454"/>
            <a:chOff x="0" y="0"/>
            <a:chExt cx="7134911" cy="8707272"/>
          </a:xfrm>
        </p:grpSpPr>
        <p:sp>
          <p:nvSpPr>
            <p:cNvPr id="9" name="Freeform 9" descr="A blue circle with a pencil and paper with a star on it  AI-generated content may be incorrect."/>
            <p:cNvSpPr/>
            <p:nvPr/>
          </p:nvSpPr>
          <p:spPr>
            <a:xfrm>
              <a:off x="0" y="0"/>
              <a:ext cx="7134860" cy="8707247"/>
            </a:xfrm>
            <a:custGeom>
              <a:avLst/>
              <a:gdLst/>
              <a:ahLst/>
              <a:cxnLst/>
              <a:rect l="l" t="t" r="r" b="b"/>
              <a:pathLst>
                <a:path w="7134860" h="8707247">
                  <a:moveTo>
                    <a:pt x="0" y="0"/>
                  </a:moveTo>
                  <a:lnTo>
                    <a:pt x="7134860" y="0"/>
                  </a:lnTo>
                  <a:lnTo>
                    <a:pt x="7134860" y="8707247"/>
                  </a:lnTo>
                  <a:lnTo>
                    <a:pt x="0" y="8707247"/>
                  </a:lnTo>
                  <a:lnTo>
                    <a:pt x="0" y="0"/>
                  </a:lnTo>
                  <a:close/>
                </a:path>
              </a:pathLst>
            </a:custGeom>
            <a:blipFill>
              <a:blip r:embed="rId7"/>
              <a:stretch>
                <a:fillRect l="-53156" t="-45099" r="-56146" b="-26407"/>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1028700" y="1688838"/>
            <a:ext cx="5025933" cy="674046"/>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Future Scope</a:t>
            </a:r>
          </a:p>
        </p:txBody>
      </p:sp>
      <p:grpSp>
        <p:nvGrpSpPr>
          <p:cNvPr id="7" name="Group 7"/>
          <p:cNvGrpSpPr/>
          <p:nvPr/>
        </p:nvGrpSpPr>
        <p:grpSpPr>
          <a:xfrm>
            <a:off x="11523364" y="1660263"/>
            <a:ext cx="6048204" cy="6420955"/>
            <a:chOff x="0" y="0"/>
            <a:chExt cx="8064271" cy="8561273"/>
          </a:xfrm>
        </p:grpSpPr>
        <p:sp>
          <p:nvSpPr>
            <p:cNvPr id="8" name="Freeform 8" descr="A blue and black head with a light bulb inside  AI-generated content may be incorrect."/>
            <p:cNvSpPr/>
            <p:nvPr/>
          </p:nvSpPr>
          <p:spPr>
            <a:xfrm>
              <a:off x="0" y="0"/>
              <a:ext cx="8064246" cy="8561324"/>
            </a:xfrm>
            <a:custGeom>
              <a:avLst/>
              <a:gdLst/>
              <a:ahLst/>
              <a:cxnLst/>
              <a:rect l="l" t="t" r="r" b="b"/>
              <a:pathLst>
                <a:path w="8064246" h="8561324">
                  <a:moveTo>
                    <a:pt x="0" y="0"/>
                  </a:moveTo>
                  <a:lnTo>
                    <a:pt x="8064246" y="0"/>
                  </a:lnTo>
                  <a:lnTo>
                    <a:pt x="8064246" y="8561324"/>
                  </a:lnTo>
                  <a:lnTo>
                    <a:pt x="0" y="8561324"/>
                  </a:lnTo>
                  <a:lnTo>
                    <a:pt x="0" y="0"/>
                  </a:lnTo>
                  <a:close/>
                </a:path>
              </a:pathLst>
            </a:custGeom>
            <a:blipFill>
              <a:blip r:embed="rId7"/>
              <a:stretch>
                <a:fillRect l="-13121" r="-12127" b="-17976"/>
              </a:stretch>
            </a:blipFill>
          </p:spPr>
        </p:sp>
      </p:grpSp>
      <p:sp>
        <p:nvSpPr>
          <p:cNvPr id="9" name="TextBox 9"/>
          <p:cNvSpPr txBox="1"/>
          <p:nvPr/>
        </p:nvSpPr>
        <p:spPr>
          <a:xfrm>
            <a:off x="336366" y="2592516"/>
            <a:ext cx="10597248" cy="5488702"/>
          </a:xfrm>
          <a:prstGeom prst="rect">
            <a:avLst/>
          </a:prstGeom>
        </p:spPr>
        <p:txBody>
          <a:bodyPr lIns="0" tIns="0" rIns="0" bIns="0" rtlCol="0" anchor="t">
            <a:spAutoFit/>
          </a:bodyPr>
          <a:lstStyle/>
          <a:p>
            <a:pPr marL="690882" lvl="1" indent="-345441" algn="l">
              <a:lnSpc>
                <a:spcPts val="4800"/>
              </a:lnSpc>
              <a:buFont typeface="Arial"/>
              <a:buChar char="•"/>
            </a:pPr>
            <a:r>
              <a:rPr lang="en-US" sz="3200">
                <a:solidFill>
                  <a:srgbClr val="000000"/>
                </a:solidFill>
                <a:latin typeface="Times New Roman"/>
                <a:ea typeface="Times New Roman"/>
                <a:cs typeface="Times New Roman"/>
                <a:sym typeface="Times New Roman"/>
              </a:rPr>
              <a:t>Increase the dataset by adding more medicinal plant species</a:t>
            </a:r>
          </a:p>
          <a:p>
            <a:pPr marL="690882" lvl="1" indent="-345441" algn="l">
              <a:lnSpc>
                <a:spcPts val="4800"/>
              </a:lnSpc>
              <a:buFont typeface="Arial"/>
              <a:buChar char="•"/>
            </a:pPr>
            <a:r>
              <a:rPr lang="en-US" sz="3200">
                <a:solidFill>
                  <a:srgbClr val="000000"/>
                </a:solidFill>
                <a:latin typeface="Times New Roman"/>
                <a:ea typeface="Times New Roman"/>
                <a:cs typeface="Times New Roman"/>
                <a:sym typeface="Times New Roman"/>
              </a:rPr>
              <a:t>Develop a mobile application for real-time leaf identification</a:t>
            </a:r>
          </a:p>
          <a:p>
            <a:pPr marL="690882" lvl="1" indent="-345441" algn="l">
              <a:lnSpc>
                <a:spcPts val="4800"/>
              </a:lnSpc>
              <a:buFont typeface="Arial"/>
              <a:buChar char="•"/>
            </a:pPr>
            <a:r>
              <a:rPr lang="en-US" sz="3200">
                <a:solidFill>
                  <a:srgbClr val="000000"/>
                </a:solidFill>
                <a:latin typeface="Times New Roman"/>
                <a:ea typeface="Times New Roman"/>
                <a:cs typeface="Times New Roman"/>
                <a:sym typeface="Times New Roman"/>
              </a:rPr>
              <a:t>Extend the system to detect plant diseases and leaf health conditions</a:t>
            </a:r>
          </a:p>
          <a:p>
            <a:pPr marL="690882" lvl="1" indent="-345441" algn="l">
              <a:lnSpc>
                <a:spcPts val="4800"/>
              </a:lnSpc>
              <a:buFont typeface="Arial"/>
              <a:buChar char="•"/>
            </a:pPr>
            <a:r>
              <a:rPr lang="en-US" sz="3200">
                <a:solidFill>
                  <a:srgbClr val="000000"/>
                </a:solidFill>
                <a:latin typeface="Times New Roman"/>
                <a:ea typeface="Times New Roman"/>
                <a:cs typeface="Times New Roman"/>
                <a:sym typeface="Times New Roman"/>
              </a:rPr>
              <a:t>Add multilingual support for wider accessibility</a:t>
            </a:r>
          </a:p>
          <a:p>
            <a:pPr marL="690882" lvl="1" indent="-345441" algn="l">
              <a:lnSpc>
                <a:spcPts val="4800"/>
              </a:lnSpc>
              <a:buFont typeface="Arial"/>
              <a:buChar char="•"/>
            </a:pPr>
            <a:r>
              <a:rPr lang="en-US" sz="3200">
                <a:solidFill>
                  <a:srgbClr val="000000"/>
                </a:solidFill>
                <a:latin typeface="Times New Roman"/>
                <a:ea typeface="Times New Roman"/>
                <a:cs typeface="Times New Roman"/>
                <a:sym typeface="Times New Roman"/>
              </a:rPr>
              <a:t>Deploy lightweight models for offline and edge-device usage</a:t>
            </a:r>
          </a:p>
          <a:p>
            <a:pPr algn="l">
              <a:lnSpc>
                <a:spcPts val="4800"/>
              </a:lnSpc>
            </a:pPr>
            <a:endParaRPr lang="en-US" sz="32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7"/>
              <a:stretch>
                <a:fillRect r="-1" b="7"/>
              </a:stretch>
            </a:blipFill>
          </p:spPr>
        </p:sp>
      </p:grpSp>
      <p:sp>
        <p:nvSpPr>
          <p:cNvPr id="6" name="TextBox 6"/>
          <p:cNvSpPr txBox="1"/>
          <p:nvPr/>
        </p:nvSpPr>
        <p:spPr>
          <a:xfrm>
            <a:off x="4718930" y="3044509"/>
            <a:ext cx="7756074" cy="3274057"/>
          </a:xfrm>
          <a:prstGeom prst="rect">
            <a:avLst/>
          </a:prstGeom>
        </p:spPr>
        <p:txBody>
          <a:bodyPr lIns="0" tIns="0" rIns="0" bIns="0" rtlCol="0" anchor="t">
            <a:spAutoFit/>
          </a:bodyPr>
          <a:lstStyle/>
          <a:p>
            <a:pPr algn="ctr">
              <a:lnSpc>
                <a:spcPts val="21372"/>
              </a:lnSpc>
            </a:pPr>
            <a:r>
              <a:rPr lang="en-US" sz="9999" b="1">
                <a:solidFill>
                  <a:srgbClr val="0D358D"/>
                </a:solidFill>
                <a:latin typeface="Arial Bold"/>
                <a:ea typeface="Arial Bold"/>
                <a:cs typeface="Arial Bold"/>
                <a:sym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7"/>
              <a:stretch>
                <a:fillRect r="-1" b="7"/>
              </a:stretch>
            </a:blipFill>
          </p:spPr>
        </p:sp>
      </p:grpSp>
      <p:sp>
        <p:nvSpPr>
          <p:cNvPr id="6" name="TextBox 6"/>
          <p:cNvSpPr txBox="1"/>
          <p:nvPr/>
        </p:nvSpPr>
        <p:spPr>
          <a:xfrm>
            <a:off x="1028700" y="1277136"/>
            <a:ext cx="9065552" cy="789384"/>
          </a:xfrm>
          <a:prstGeom prst="rect">
            <a:avLst/>
          </a:prstGeom>
        </p:spPr>
        <p:txBody>
          <a:bodyPr lIns="0" tIns="0" rIns="0" bIns="0" rtlCol="0" anchor="t">
            <a:spAutoFit/>
          </a:bodyPr>
          <a:lstStyle/>
          <a:p>
            <a:pPr algn="l">
              <a:lnSpc>
                <a:spcPts val="5280"/>
              </a:lnSpc>
            </a:pPr>
            <a:r>
              <a:rPr lang="en-US" sz="4400" b="1">
                <a:solidFill>
                  <a:srgbClr val="002060"/>
                </a:solidFill>
                <a:latin typeface="Arial Bold"/>
                <a:ea typeface="Arial Bold"/>
                <a:cs typeface="Arial Bold"/>
                <a:sym typeface="Arial Bold"/>
              </a:rPr>
              <a:t>OUTLINE</a:t>
            </a:r>
          </a:p>
        </p:txBody>
      </p:sp>
      <p:sp>
        <p:nvSpPr>
          <p:cNvPr id="7" name="TextBox 7"/>
          <p:cNvSpPr txBox="1"/>
          <p:nvPr/>
        </p:nvSpPr>
        <p:spPr>
          <a:xfrm>
            <a:off x="341919" y="2226993"/>
            <a:ext cx="8710641" cy="4372152"/>
          </a:xfrm>
          <a:prstGeom prst="rect">
            <a:avLst/>
          </a:prstGeom>
        </p:spPr>
        <p:txBody>
          <a:bodyPr lIns="0" tIns="0" rIns="0" bIns="0" rtlCol="0" anchor="t">
            <a:spAutoFit/>
          </a:bodyPr>
          <a:lstStyle/>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Abstract of the Project</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Problem Statement</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Proposed Solution</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System Architecture</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Live Demo of the Project</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Embedded Video of Project</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Conclusion</a:t>
            </a:r>
          </a:p>
          <a:p>
            <a:pPr marL="868680" lvl="1" indent="-434340" algn="l">
              <a:lnSpc>
                <a:spcPts val="4320"/>
              </a:lnSpc>
              <a:buFont typeface="Arial"/>
              <a:buChar char="•"/>
            </a:pPr>
            <a:r>
              <a:rPr lang="en-US" sz="3600">
                <a:solidFill>
                  <a:srgbClr val="000000"/>
                </a:solidFill>
                <a:latin typeface="Times New Roman"/>
                <a:ea typeface="Times New Roman"/>
                <a:cs typeface="Times New Roman"/>
                <a:sym typeface="Times New Roman"/>
              </a:rPr>
              <a:t>Future Scope</a:t>
            </a:r>
          </a:p>
        </p:txBody>
      </p:sp>
      <p:grpSp>
        <p:nvGrpSpPr>
          <p:cNvPr id="8" name="Group 8"/>
          <p:cNvGrpSpPr/>
          <p:nvPr/>
        </p:nvGrpSpPr>
        <p:grpSpPr>
          <a:xfrm>
            <a:off x="11173282" y="1681353"/>
            <a:ext cx="5737412" cy="6580099"/>
            <a:chOff x="0" y="0"/>
            <a:chExt cx="7649883" cy="8773465"/>
          </a:xfrm>
        </p:grpSpPr>
        <p:sp>
          <p:nvSpPr>
            <p:cNvPr id="9" name="Freeform 9" descr="A screen shot of a computer  AI-generated content may be incorrect."/>
            <p:cNvSpPr/>
            <p:nvPr/>
          </p:nvSpPr>
          <p:spPr>
            <a:xfrm>
              <a:off x="0" y="0"/>
              <a:ext cx="7649845" cy="8773414"/>
            </a:xfrm>
            <a:custGeom>
              <a:avLst/>
              <a:gdLst/>
              <a:ahLst/>
              <a:cxnLst/>
              <a:rect l="l" t="t" r="r" b="b"/>
              <a:pathLst>
                <a:path w="7649845" h="8773414">
                  <a:moveTo>
                    <a:pt x="0" y="0"/>
                  </a:moveTo>
                  <a:lnTo>
                    <a:pt x="7649845" y="0"/>
                  </a:lnTo>
                  <a:lnTo>
                    <a:pt x="7649845" y="8773414"/>
                  </a:lnTo>
                  <a:lnTo>
                    <a:pt x="0" y="8773414"/>
                  </a:lnTo>
                  <a:lnTo>
                    <a:pt x="0" y="0"/>
                  </a:lnTo>
                  <a:close/>
                </a:path>
              </a:pathLst>
            </a:custGeom>
            <a:blipFill>
              <a:blip r:embed="rId8"/>
              <a:stretch>
                <a:fillRect l="-45272" t="-11443" r="-34025" b="-44892"/>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378304" y="1356808"/>
            <a:ext cx="16857345" cy="743588"/>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Abstract</a:t>
            </a:r>
          </a:p>
        </p:txBody>
      </p:sp>
      <p:sp>
        <p:nvSpPr>
          <p:cNvPr id="7" name="TextBox 7"/>
          <p:cNvSpPr txBox="1"/>
          <p:nvPr/>
        </p:nvSpPr>
        <p:spPr>
          <a:xfrm>
            <a:off x="360969" y="2046018"/>
            <a:ext cx="17030395" cy="6480414"/>
          </a:xfrm>
          <a:prstGeom prst="rect">
            <a:avLst/>
          </a:prstGeom>
        </p:spPr>
        <p:txBody>
          <a:bodyPr lIns="0" tIns="0" rIns="0" bIns="0" rtlCol="0" anchor="t">
            <a:spAutoFit/>
          </a:bodyPr>
          <a:lstStyle/>
          <a:p>
            <a:pPr algn="just">
              <a:lnSpc>
                <a:spcPts val="5759"/>
              </a:lnSpc>
            </a:pPr>
            <a:r>
              <a:rPr lang="en-US" sz="3199">
                <a:solidFill>
                  <a:srgbClr val="000000"/>
                </a:solidFill>
                <a:latin typeface="Times New Roman"/>
                <a:ea typeface="Times New Roman"/>
                <a:cs typeface="Times New Roman"/>
                <a:sym typeface="Times New Roman"/>
              </a:rPr>
              <a:t>Identification of medicinal plants is essential in traditional healthcare, but manual identification is time-consuming and requires expert knowledge. This project presents an intelligent system for </a:t>
            </a:r>
            <a:r>
              <a:rPr lang="en-US" sz="3199" b="1">
                <a:solidFill>
                  <a:srgbClr val="000000"/>
                </a:solidFill>
                <a:latin typeface="Times New Roman Bold"/>
                <a:ea typeface="Times New Roman Bold"/>
                <a:cs typeface="Times New Roman Bold"/>
                <a:sym typeface="Times New Roman Bold"/>
              </a:rPr>
              <a:t>medicinal leaf classification using transfer learning–based Convolutional Neural Networks (CNNs)</a:t>
            </a:r>
            <a:r>
              <a:rPr lang="en-US" sz="3199">
                <a:solidFill>
                  <a:srgbClr val="000000"/>
                </a:solidFill>
                <a:latin typeface="Times New Roman"/>
                <a:ea typeface="Times New Roman"/>
                <a:cs typeface="Times New Roman"/>
                <a:sym typeface="Times New Roman"/>
              </a:rPr>
              <a:t>. Leaf images are preprocessed and classified accurately using a trained deep learning model. An </a:t>
            </a:r>
            <a:r>
              <a:rPr lang="en-US" sz="3199" b="1">
                <a:solidFill>
                  <a:srgbClr val="000000"/>
                </a:solidFill>
                <a:latin typeface="Times New Roman Bold"/>
                <a:ea typeface="Times New Roman Bold"/>
                <a:cs typeface="Times New Roman Bold"/>
                <a:sym typeface="Times New Roman Bold"/>
              </a:rPr>
              <a:t>integrated AI chatbot</a:t>
            </a:r>
            <a:r>
              <a:rPr lang="en-US" sz="3199">
                <a:solidFill>
                  <a:srgbClr val="000000"/>
                </a:solidFill>
                <a:latin typeface="Times New Roman"/>
                <a:ea typeface="Times New Roman"/>
                <a:cs typeface="Times New Roman"/>
                <a:sym typeface="Times New Roman"/>
              </a:rPr>
              <a:t> provides user-friendly information on the identified plant, including its medicinal uses and benefits. The system is implemented using a </a:t>
            </a:r>
            <a:r>
              <a:rPr lang="en-US" sz="3199" b="1">
                <a:solidFill>
                  <a:srgbClr val="000000"/>
                </a:solidFill>
                <a:latin typeface="Times New Roman Bold"/>
                <a:ea typeface="Times New Roman Bold"/>
                <a:cs typeface="Times New Roman Bold"/>
                <a:sym typeface="Times New Roman Bold"/>
              </a:rPr>
              <a:t>Streamlit web interface</a:t>
            </a:r>
            <a:r>
              <a:rPr lang="en-US" sz="3199">
                <a:solidFill>
                  <a:srgbClr val="000000"/>
                </a:solidFill>
                <a:latin typeface="Times New Roman"/>
                <a:ea typeface="Times New Roman"/>
                <a:cs typeface="Times New Roman"/>
                <a:sym typeface="Times New Roman"/>
              </a:rPr>
              <a:t> for real-time prediction and interaction. The proposed solution combines computer vision and natural language processing to improve accessibility, reduce expert dependency, and support applications in healthcare, education, and agriculture.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grpSp>
        <p:nvGrpSpPr>
          <p:cNvPr id="6" name="Group 6"/>
          <p:cNvGrpSpPr/>
          <p:nvPr/>
        </p:nvGrpSpPr>
        <p:grpSpPr>
          <a:xfrm>
            <a:off x="259966" y="1086221"/>
            <a:ext cx="9959797" cy="1146172"/>
            <a:chOff x="0" y="0"/>
            <a:chExt cx="13279730" cy="1528229"/>
          </a:xfrm>
        </p:grpSpPr>
        <p:sp>
          <p:nvSpPr>
            <p:cNvPr id="7" name="Freeform 7"/>
            <p:cNvSpPr/>
            <p:nvPr/>
          </p:nvSpPr>
          <p:spPr>
            <a:xfrm>
              <a:off x="0" y="0"/>
              <a:ext cx="13279726" cy="1528235"/>
            </a:xfrm>
            <a:custGeom>
              <a:avLst/>
              <a:gdLst/>
              <a:ahLst/>
              <a:cxnLst/>
              <a:rect l="l" t="t" r="r" b="b"/>
              <a:pathLst>
                <a:path w="13279726" h="1528235">
                  <a:moveTo>
                    <a:pt x="0" y="0"/>
                  </a:moveTo>
                  <a:lnTo>
                    <a:pt x="13279726" y="0"/>
                  </a:lnTo>
                  <a:lnTo>
                    <a:pt x="13279726" y="1528235"/>
                  </a:lnTo>
                  <a:lnTo>
                    <a:pt x="0" y="1528235"/>
                  </a:lnTo>
                  <a:close/>
                </a:path>
              </a:pathLst>
            </a:custGeom>
            <a:blipFill>
              <a:blip r:embed="rId7">
                <a:alphaModFix amt="0"/>
              </a:blip>
              <a:stretch>
                <a:fillRect t="-119317" b="-119316"/>
              </a:stretch>
            </a:blipFill>
          </p:spPr>
        </p:sp>
        <p:sp>
          <p:nvSpPr>
            <p:cNvPr id="8" name="TextBox 8"/>
            <p:cNvSpPr txBox="1"/>
            <p:nvPr/>
          </p:nvSpPr>
          <p:spPr>
            <a:xfrm>
              <a:off x="0" y="-19050"/>
              <a:ext cx="13279730" cy="1547279"/>
            </a:xfrm>
            <a:prstGeom prst="rect">
              <a:avLst/>
            </a:prstGeom>
          </p:spPr>
          <p:txBody>
            <a:bodyPr lIns="0" tIns="0" rIns="0" bIns="0" rtlCol="0" anchor="ctr"/>
            <a:lstStyle/>
            <a:p>
              <a:pPr algn="l">
                <a:lnSpc>
                  <a:spcPts val="5280"/>
                </a:lnSpc>
              </a:pPr>
              <a:r>
                <a:rPr lang="en-US" sz="4400" b="1">
                  <a:solidFill>
                    <a:srgbClr val="002060"/>
                  </a:solidFill>
                  <a:latin typeface="Arial Bold"/>
                  <a:ea typeface="Arial Bold"/>
                  <a:cs typeface="Arial Bold"/>
                  <a:sym typeface="Arial Bold"/>
                </a:rPr>
                <a:t>Problem</a:t>
              </a:r>
              <a:r>
                <a:rPr lang="en-US" sz="4400" b="1">
                  <a:solidFill>
                    <a:srgbClr val="156082"/>
                  </a:solidFill>
                  <a:latin typeface="Arial Bold"/>
                  <a:ea typeface="Arial Bold"/>
                  <a:cs typeface="Arial Bold"/>
                  <a:sym typeface="Arial Bold"/>
                </a:rPr>
                <a:t> </a:t>
              </a:r>
              <a:r>
                <a:rPr lang="en-US" sz="4400" b="1">
                  <a:solidFill>
                    <a:srgbClr val="002060"/>
                  </a:solidFill>
                  <a:latin typeface="Arial Bold"/>
                  <a:ea typeface="Arial Bold"/>
                  <a:cs typeface="Arial Bold"/>
                  <a:sym typeface="Arial Bold"/>
                </a:rPr>
                <a:t>Statement</a:t>
              </a:r>
            </a:p>
          </p:txBody>
        </p:sp>
      </p:grpSp>
      <p:sp>
        <p:nvSpPr>
          <p:cNvPr id="9" name="TextBox 9"/>
          <p:cNvSpPr txBox="1"/>
          <p:nvPr/>
        </p:nvSpPr>
        <p:spPr>
          <a:xfrm>
            <a:off x="259966" y="2441943"/>
            <a:ext cx="11831002" cy="4372152"/>
          </a:xfrm>
          <a:prstGeom prst="rect">
            <a:avLst/>
          </a:prstGeom>
        </p:spPr>
        <p:txBody>
          <a:bodyPr lIns="0" tIns="0" rIns="0" bIns="0" rtlCol="0" anchor="t">
            <a:spAutoFit/>
          </a:bodyPr>
          <a:lstStyle/>
          <a:p>
            <a:pPr algn="just">
              <a:lnSpc>
                <a:spcPts val="4320"/>
              </a:lnSpc>
            </a:pPr>
            <a:r>
              <a:rPr lang="en-US" sz="3600">
                <a:solidFill>
                  <a:srgbClr val="000000"/>
                </a:solidFill>
                <a:latin typeface="Times New Roman"/>
                <a:ea typeface="Times New Roman"/>
                <a:cs typeface="Times New Roman"/>
                <a:sym typeface="Times New Roman"/>
              </a:rPr>
              <a:t>Manual identification of medicinal plants requires expert knowledge and is often time-consuming and error-prone. Existing systems lack accurate image-based recognition and interactive explanations. Hence, an automated system is needed to </a:t>
            </a:r>
            <a:r>
              <a:rPr lang="en-US" sz="3600" b="1">
                <a:solidFill>
                  <a:srgbClr val="000000"/>
                </a:solidFill>
                <a:latin typeface="Times New Roman Bold"/>
                <a:ea typeface="Times New Roman Bold"/>
                <a:cs typeface="Times New Roman Bold"/>
                <a:sym typeface="Times New Roman Bold"/>
              </a:rPr>
              <a:t>classify medicinal leaves from images and provide meaningful medicinal insights through an integrated chatbot</a:t>
            </a:r>
            <a:r>
              <a:rPr lang="en-US" sz="3600">
                <a:solidFill>
                  <a:srgbClr val="000000"/>
                </a:solidFill>
                <a:latin typeface="Times New Roman"/>
                <a:ea typeface="Times New Roman"/>
                <a:cs typeface="Times New Roman"/>
                <a:sym typeface="Times New Roman"/>
              </a:rPr>
              <a:t>.</a:t>
            </a:r>
          </a:p>
          <a:p>
            <a:pPr algn="l">
              <a:lnSpc>
                <a:spcPts val="4320"/>
              </a:lnSpc>
            </a:pPr>
            <a:endParaRPr lang="en-US" sz="3600">
              <a:solidFill>
                <a:srgbClr val="000000"/>
              </a:solidFill>
              <a:latin typeface="Times New Roman"/>
              <a:ea typeface="Times New Roman"/>
              <a:cs typeface="Times New Roman"/>
              <a:sym typeface="Times New Roman"/>
            </a:endParaRPr>
          </a:p>
        </p:txBody>
      </p:sp>
      <p:grpSp>
        <p:nvGrpSpPr>
          <p:cNvPr id="10" name="Group 10"/>
          <p:cNvGrpSpPr/>
          <p:nvPr/>
        </p:nvGrpSpPr>
        <p:grpSpPr>
          <a:xfrm>
            <a:off x="12392934" y="2117841"/>
            <a:ext cx="5656126" cy="4481303"/>
            <a:chOff x="0" y="0"/>
            <a:chExt cx="7541501" cy="5975071"/>
          </a:xfrm>
        </p:grpSpPr>
        <p:sp>
          <p:nvSpPr>
            <p:cNvPr id="11" name="Freeform 11" descr="A red person with a question mark above white puzzle pieces  AI-generated content may be incorrect."/>
            <p:cNvSpPr/>
            <p:nvPr/>
          </p:nvSpPr>
          <p:spPr>
            <a:xfrm>
              <a:off x="0" y="0"/>
              <a:ext cx="7541514" cy="5975096"/>
            </a:xfrm>
            <a:custGeom>
              <a:avLst/>
              <a:gdLst/>
              <a:ahLst/>
              <a:cxnLst/>
              <a:rect l="l" t="t" r="r" b="b"/>
              <a:pathLst>
                <a:path w="7541514" h="5975096">
                  <a:moveTo>
                    <a:pt x="0" y="0"/>
                  </a:moveTo>
                  <a:lnTo>
                    <a:pt x="7541514" y="0"/>
                  </a:lnTo>
                  <a:lnTo>
                    <a:pt x="7541514" y="5975096"/>
                  </a:lnTo>
                  <a:lnTo>
                    <a:pt x="0" y="5975096"/>
                  </a:lnTo>
                  <a:lnTo>
                    <a:pt x="0" y="0"/>
                  </a:lnTo>
                  <a:close/>
                </a:path>
              </a:pathLst>
            </a:custGeom>
            <a:blipFill>
              <a:blip r:embed="rId8"/>
              <a:stretch>
                <a:fillRect l="-7434" t="-9669" r="-8234" b="-36322"/>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342452" y="1375677"/>
            <a:ext cx="16860517" cy="674046"/>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Proposed Solution</a:t>
            </a:r>
          </a:p>
        </p:txBody>
      </p:sp>
      <p:sp>
        <p:nvSpPr>
          <p:cNvPr id="7" name="TextBox 7"/>
          <p:cNvSpPr txBox="1"/>
          <p:nvPr/>
        </p:nvSpPr>
        <p:spPr>
          <a:xfrm>
            <a:off x="342452" y="2287694"/>
            <a:ext cx="10526364" cy="4879058"/>
          </a:xfrm>
          <a:prstGeom prst="rect">
            <a:avLst/>
          </a:prstGeom>
        </p:spPr>
        <p:txBody>
          <a:bodyPr lIns="0" tIns="0" rIns="0" bIns="0" rtlCol="0" anchor="t">
            <a:spAutoFit/>
          </a:bodyPr>
          <a:lstStyle/>
          <a:p>
            <a:pPr algn="just">
              <a:lnSpc>
                <a:spcPts val="4800"/>
              </a:lnSpc>
            </a:pPr>
            <a:r>
              <a:rPr lang="en-US" sz="3200">
                <a:solidFill>
                  <a:srgbClr val="000000"/>
                </a:solidFill>
                <a:latin typeface="Times New Roman"/>
                <a:ea typeface="Times New Roman"/>
                <a:cs typeface="Times New Roman"/>
                <a:sym typeface="Times New Roman"/>
              </a:rPr>
              <a:t>The proposed system automatically identifies medicinal plant leaves from uploaded images using a deep learning–based CNN model. The image is processed and classified to predict the plant species accurately. After identification, the system displays the plant name and its medicinal benefits. An AI chatbot is also integrated to provide simple and interactive explanations. The complete system is developed as a real-time web application using Streamlit for easy user interaction.</a:t>
            </a:r>
          </a:p>
        </p:txBody>
      </p:sp>
      <p:grpSp>
        <p:nvGrpSpPr>
          <p:cNvPr id="8" name="Group 8"/>
          <p:cNvGrpSpPr/>
          <p:nvPr/>
        </p:nvGrpSpPr>
        <p:grpSpPr>
          <a:xfrm>
            <a:off x="10868816" y="2178670"/>
            <a:ext cx="7771247" cy="6207370"/>
            <a:chOff x="0" y="0"/>
            <a:chExt cx="11501438" cy="9186901"/>
          </a:xfrm>
        </p:grpSpPr>
        <p:sp>
          <p:nvSpPr>
            <p:cNvPr id="9" name="Freeform 9" descr="A person pushing a red arrow  AI-generated content may be incorrect."/>
            <p:cNvSpPr/>
            <p:nvPr/>
          </p:nvSpPr>
          <p:spPr>
            <a:xfrm>
              <a:off x="0" y="0"/>
              <a:ext cx="11501374" cy="9186926"/>
            </a:xfrm>
            <a:custGeom>
              <a:avLst/>
              <a:gdLst/>
              <a:ahLst/>
              <a:cxnLst/>
              <a:rect l="l" t="t" r="r" b="b"/>
              <a:pathLst>
                <a:path w="11501374" h="9186926">
                  <a:moveTo>
                    <a:pt x="0" y="0"/>
                  </a:moveTo>
                  <a:lnTo>
                    <a:pt x="11501374" y="0"/>
                  </a:lnTo>
                  <a:lnTo>
                    <a:pt x="11501374" y="9186926"/>
                  </a:lnTo>
                  <a:lnTo>
                    <a:pt x="0" y="9186926"/>
                  </a:lnTo>
                  <a:lnTo>
                    <a:pt x="0" y="0"/>
                  </a:lnTo>
                  <a:close/>
                </a:path>
              </a:pathLst>
            </a:custGeom>
            <a:blipFill>
              <a:blip r:embed="rId7"/>
              <a:stretch>
                <a:fillRect l="-7506" t="-23513" r="-10914" b="-24741"/>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6346"/>
            <a:ext cx="18288000" cy="1334757"/>
          </a:xfrm>
          <a:custGeom>
            <a:avLst/>
            <a:gdLst/>
            <a:ahLst/>
            <a:cxnLst/>
            <a:rect l="l" t="t" r="r" b="b"/>
            <a:pathLst>
              <a:path w="18288000" h="1334757">
                <a:moveTo>
                  <a:pt x="0" y="0"/>
                </a:moveTo>
                <a:lnTo>
                  <a:pt x="18288000" y="0"/>
                </a:lnTo>
                <a:lnTo>
                  <a:pt x="18288000" y="1334757"/>
                </a:lnTo>
                <a:lnTo>
                  <a:pt x="0" y="1334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9949148"/>
            <a:ext cx="18288000" cy="337852"/>
          </a:xfrm>
          <a:custGeom>
            <a:avLst/>
            <a:gdLst/>
            <a:ahLst/>
            <a:cxnLst/>
            <a:rect l="l" t="t" r="r" b="b"/>
            <a:pathLst>
              <a:path w="18288000" h="337852">
                <a:moveTo>
                  <a:pt x="0" y="0"/>
                </a:moveTo>
                <a:lnTo>
                  <a:pt x="18288000" y="0"/>
                </a:lnTo>
                <a:lnTo>
                  <a:pt x="18288000" y="337852"/>
                </a:lnTo>
                <a:lnTo>
                  <a:pt x="0" y="337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5641393" y="110328"/>
            <a:ext cx="1930175" cy="627745"/>
            <a:chOff x="0" y="0"/>
            <a:chExt cx="2573566" cy="836994"/>
          </a:xfrm>
        </p:grpSpPr>
        <p:sp>
          <p:nvSpPr>
            <p:cNvPr id="5" name="Freeform 5" descr="A black and white logo  AI-generated content may be incorrect."/>
            <p:cNvSpPr/>
            <p:nvPr/>
          </p:nvSpPr>
          <p:spPr>
            <a:xfrm>
              <a:off x="0" y="0"/>
              <a:ext cx="2573528" cy="837057"/>
            </a:xfrm>
            <a:custGeom>
              <a:avLst/>
              <a:gdLst/>
              <a:ahLst/>
              <a:cxnLst/>
              <a:rect l="l" t="t" r="r" b="b"/>
              <a:pathLst>
                <a:path w="2573528" h="837057">
                  <a:moveTo>
                    <a:pt x="0" y="0"/>
                  </a:moveTo>
                  <a:lnTo>
                    <a:pt x="2573528" y="0"/>
                  </a:lnTo>
                  <a:lnTo>
                    <a:pt x="2573528" y="837057"/>
                  </a:lnTo>
                  <a:lnTo>
                    <a:pt x="0" y="837057"/>
                  </a:lnTo>
                  <a:lnTo>
                    <a:pt x="0" y="0"/>
                  </a:lnTo>
                  <a:close/>
                </a:path>
              </a:pathLst>
            </a:custGeom>
            <a:blipFill>
              <a:blip r:embed="rId6"/>
              <a:stretch>
                <a:fillRect r="-1" b="7"/>
              </a:stretch>
            </a:blipFill>
          </p:spPr>
        </p:sp>
      </p:grpSp>
      <p:sp>
        <p:nvSpPr>
          <p:cNvPr id="6" name="TextBox 6"/>
          <p:cNvSpPr txBox="1"/>
          <p:nvPr/>
        </p:nvSpPr>
        <p:spPr>
          <a:xfrm>
            <a:off x="398783" y="1057275"/>
            <a:ext cx="16860517" cy="674046"/>
          </a:xfrm>
          <a:prstGeom prst="rect">
            <a:avLst/>
          </a:prstGeom>
        </p:spPr>
        <p:txBody>
          <a:bodyPr lIns="0" tIns="0" rIns="0" bIns="0" rtlCol="0" anchor="t">
            <a:spAutoFit/>
          </a:bodyPr>
          <a:lstStyle/>
          <a:p>
            <a:pPr algn="l">
              <a:lnSpc>
                <a:spcPts val="4752"/>
              </a:lnSpc>
            </a:pPr>
            <a:r>
              <a:rPr lang="en-US" sz="4400" b="1">
                <a:solidFill>
                  <a:srgbClr val="002060"/>
                </a:solidFill>
                <a:latin typeface="Arial Bold"/>
                <a:ea typeface="Arial Bold"/>
                <a:cs typeface="Arial Bold"/>
                <a:sym typeface="Arial Bold"/>
              </a:rPr>
              <a:t>System Architecture</a:t>
            </a:r>
          </a:p>
        </p:txBody>
      </p:sp>
      <p:sp>
        <p:nvSpPr>
          <p:cNvPr id="7" name="Freeform 7"/>
          <p:cNvSpPr/>
          <p:nvPr/>
        </p:nvSpPr>
        <p:spPr>
          <a:xfrm>
            <a:off x="398783" y="1741446"/>
            <a:ext cx="6553200" cy="1264882"/>
          </a:xfrm>
          <a:custGeom>
            <a:avLst/>
            <a:gdLst/>
            <a:ahLst/>
            <a:cxnLst/>
            <a:rect l="l" t="t" r="r" b="b"/>
            <a:pathLst>
              <a:path w="6553200" h="1264882">
                <a:moveTo>
                  <a:pt x="0" y="0"/>
                </a:moveTo>
                <a:lnTo>
                  <a:pt x="6553200" y="0"/>
                </a:lnTo>
                <a:lnTo>
                  <a:pt x="6553200" y="1264882"/>
                </a:lnTo>
                <a:lnTo>
                  <a:pt x="0" y="12648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774082" y="2003640"/>
            <a:ext cx="5802601" cy="740494"/>
            <a:chOff x="0" y="0"/>
            <a:chExt cx="7736802" cy="987326"/>
          </a:xfrm>
        </p:grpSpPr>
        <p:sp>
          <p:nvSpPr>
            <p:cNvPr id="9" name="Freeform 9"/>
            <p:cNvSpPr/>
            <p:nvPr/>
          </p:nvSpPr>
          <p:spPr>
            <a:xfrm>
              <a:off x="0" y="0"/>
              <a:ext cx="7736798" cy="987318"/>
            </a:xfrm>
            <a:custGeom>
              <a:avLst/>
              <a:gdLst/>
              <a:ahLst/>
              <a:cxnLst/>
              <a:rect l="l" t="t" r="r" b="b"/>
              <a:pathLst>
                <a:path w="7736798" h="987318">
                  <a:moveTo>
                    <a:pt x="0" y="0"/>
                  </a:moveTo>
                  <a:lnTo>
                    <a:pt x="7736798" y="0"/>
                  </a:lnTo>
                  <a:lnTo>
                    <a:pt x="7736798" y="987318"/>
                  </a:lnTo>
                  <a:lnTo>
                    <a:pt x="0" y="987318"/>
                  </a:lnTo>
                  <a:close/>
                </a:path>
              </a:pathLst>
            </a:custGeom>
            <a:blipFill>
              <a:blip r:embed="rId9">
                <a:alphaModFix amt="0"/>
              </a:blip>
              <a:stretch>
                <a:fillRect t="-115280" b="-90096"/>
              </a:stretch>
            </a:blipFill>
          </p:spPr>
        </p:sp>
        <p:sp>
          <p:nvSpPr>
            <p:cNvPr id="10" name="TextBox 10"/>
            <p:cNvSpPr txBox="1"/>
            <p:nvPr/>
          </p:nvSpPr>
          <p:spPr>
            <a:xfrm>
              <a:off x="0" y="-28575"/>
              <a:ext cx="7736802" cy="1015901"/>
            </a:xfrm>
            <a:prstGeom prst="rect">
              <a:avLst/>
            </a:prstGeom>
          </p:spPr>
          <p:txBody>
            <a:bodyPr lIns="0" tIns="0" rIns="0" bIns="0" rtlCol="0" anchor="ctr"/>
            <a:lstStyle/>
            <a:p>
              <a:pPr algn="l">
                <a:lnSpc>
                  <a:spcPts val="4320"/>
                </a:lnSpc>
              </a:pPr>
              <a:r>
                <a:rPr lang="en-US" sz="3600" b="1">
                  <a:solidFill>
                    <a:srgbClr val="FFFFFF"/>
                  </a:solidFill>
                  <a:latin typeface="Arial Bold"/>
                  <a:ea typeface="Arial Bold"/>
                  <a:cs typeface="Arial Bold"/>
                  <a:sym typeface="Arial Bold"/>
                </a:rPr>
                <a:t>Image Input &amp; Interface</a:t>
              </a:r>
            </a:p>
          </p:txBody>
        </p:sp>
      </p:grpSp>
      <p:sp>
        <p:nvSpPr>
          <p:cNvPr id="11" name="Freeform 11"/>
          <p:cNvSpPr/>
          <p:nvPr/>
        </p:nvSpPr>
        <p:spPr>
          <a:xfrm>
            <a:off x="457200" y="5673976"/>
            <a:ext cx="6553200" cy="1264882"/>
          </a:xfrm>
          <a:custGeom>
            <a:avLst/>
            <a:gdLst/>
            <a:ahLst/>
            <a:cxnLst/>
            <a:rect l="l" t="t" r="r" b="b"/>
            <a:pathLst>
              <a:path w="6553200" h="1264882">
                <a:moveTo>
                  <a:pt x="0" y="0"/>
                </a:moveTo>
                <a:lnTo>
                  <a:pt x="6553200" y="0"/>
                </a:lnTo>
                <a:lnTo>
                  <a:pt x="6553200" y="1264882"/>
                </a:lnTo>
                <a:lnTo>
                  <a:pt x="0" y="12648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792156" y="6083627"/>
            <a:ext cx="5802601" cy="740494"/>
            <a:chOff x="0" y="0"/>
            <a:chExt cx="7736802" cy="987326"/>
          </a:xfrm>
        </p:grpSpPr>
        <p:sp>
          <p:nvSpPr>
            <p:cNvPr id="13" name="Freeform 13"/>
            <p:cNvSpPr/>
            <p:nvPr/>
          </p:nvSpPr>
          <p:spPr>
            <a:xfrm>
              <a:off x="0" y="0"/>
              <a:ext cx="7736798" cy="987318"/>
            </a:xfrm>
            <a:custGeom>
              <a:avLst/>
              <a:gdLst/>
              <a:ahLst/>
              <a:cxnLst/>
              <a:rect l="l" t="t" r="r" b="b"/>
              <a:pathLst>
                <a:path w="7736798" h="987318">
                  <a:moveTo>
                    <a:pt x="0" y="0"/>
                  </a:moveTo>
                  <a:lnTo>
                    <a:pt x="7736798" y="0"/>
                  </a:lnTo>
                  <a:lnTo>
                    <a:pt x="7736798" y="987318"/>
                  </a:lnTo>
                  <a:lnTo>
                    <a:pt x="0" y="987318"/>
                  </a:lnTo>
                  <a:close/>
                </a:path>
              </a:pathLst>
            </a:custGeom>
            <a:blipFill>
              <a:blip r:embed="rId9">
                <a:alphaModFix amt="0"/>
              </a:blip>
              <a:stretch>
                <a:fillRect t="-115280" b="-90096"/>
              </a:stretch>
            </a:blipFill>
          </p:spPr>
        </p:sp>
        <p:sp>
          <p:nvSpPr>
            <p:cNvPr id="14" name="TextBox 14"/>
            <p:cNvSpPr txBox="1"/>
            <p:nvPr/>
          </p:nvSpPr>
          <p:spPr>
            <a:xfrm>
              <a:off x="0" y="-28575"/>
              <a:ext cx="7736802" cy="1015901"/>
            </a:xfrm>
            <a:prstGeom prst="rect">
              <a:avLst/>
            </a:prstGeom>
          </p:spPr>
          <p:txBody>
            <a:bodyPr lIns="0" tIns="0" rIns="0" bIns="0" rtlCol="0" anchor="ctr"/>
            <a:lstStyle/>
            <a:p>
              <a:pPr algn="l">
                <a:lnSpc>
                  <a:spcPts val="4320"/>
                </a:lnSpc>
              </a:pPr>
              <a:r>
                <a:rPr lang="en-US" sz="3600" b="1">
                  <a:solidFill>
                    <a:srgbClr val="FFFFFF"/>
                  </a:solidFill>
                  <a:latin typeface="Arial Bold"/>
                  <a:ea typeface="Arial Bold"/>
                  <a:cs typeface="Arial Bold"/>
                  <a:sym typeface="Arial Bold"/>
                </a:rPr>
                <a:t>Leaf Classification Model</a:t>
              </a:r>
            </a:p>
          </p:txBody>
        </p:sp>
      </p:grpSp>
      <p:sp>
        <p:nvSpPr>
          <p:cNvPr id="15" name="Freeform 15"/>
          <p:cNvSpPr/>
          <p:nvPr/>
        </p:nvSpPr>
        <p:spPr>
          <a:xfrm>
            <a:off x="9327771" y="1741446"/>
            <a:ext cx="6553200" cy="1264882"/>
          </a:xfrm>
          <a:custGeom>
            <a:avLst/>
            <a:gdLst/>
            <a:ahLst/>
            <a:cxnLst/>
            <a:rect l="l" t="t" r="r" b="b"/>
            <a:pathLst>
              <a:path w="6553200" h="1264882">
                <a:moveTo>
                  <a:pt x="0" y="0"/>
                </a:moveTo>
                <a:lnTo>
                  <a:pt x="6553200" y="0"/>
                </a:lnTo>
                <a:lnTo>
                  <a:pt x="6553200" y="1264882"/>
                </a:lnTo>
                <a:lnTo>
                  <a:pt x="0" y="12648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9703070" y="2003640"/>
            <a:ext cx="5802601" cy="740494"/>
            <a:chOff x="0" y="0"/>
            <a:chExt cx="7736802" cy="987326"/>
          </a:xfrm>
        </p:grpSpPr>
        <p:sp>
          <p:nvSpPr>
            <p:cNvPr id="17" name="Freeform 17"/>
            <p:cNvSpPr/>
            <p:nvPr/>
          </p:nvSpPr>
          <p:spPr>
            <a:xfrm>
              <a:off x="0" y="0"/>
              <a:ext cx="7736798" cy="987318"/>
            </a:xfrm>
            <a:custGeom>
              <a:avLst/>
              <a:gdLst/>
              <a:ahLst/>
              <a:cxnLst/>
              <a:rect l="l" t="t" r="r" b="b"/>
              <a:pathLst>
                <a:path w="7736798" h="987318">
                  <a:moveTo>
                    <a:pt x="0" y="0"/>
                  </a:moveTo>
                  <a:lnTo>
                    <a:pt x="7736798" y="0"/>
                  </a:lnTo>
                  <a:lnTo>
                    <a:pt x="7736798" y="987318"/>
                  </a:lnTo>
                  <a:lnTo>
                    <a:pt x="0" y="987318"/>
                  </a:lnTo>
                  <a:close/>
                </a:path>
              </a:pathLst>
            </a:custGeom>
            <a:blipFill>
              <a:blip r:embed="rId9">
                <a:alphaModFix amt="0"/>
              </a:blip>
              <a:stretch>
                <a:fillRect t="-115280" b="-90096"/>
              </a:stretch>
            </a:blipFill>
          </p:spPr>
        </p:sp>
        <p:sp>
          <p:nvSpPr>
            <p:cNvPr id="18" name="TextBox 18"/>
            <p:cNvSpPr txBox="1"/>
            <p:nvPr/>
          </p:nvSpPr>
          <p:spPr>
            <a:xfrm>
              <a:off x="0" y="-28575"/>
              <a:ext cx="7736802" cy="1015901"/>
            </a:xfrm>
            <a:prstGeom prst="rect">
              <a:avLst/>
            </a:prstGeom>
          </p:spPr>
          <p:txBody>
            <a:bodyPr lIns="0" tIns="0" rIns="0" bIns="0" rtlCol="0" anchor="ctr"/>
            <a:lstStyle/>
            <a:p>
              <a:pPr algn="l">
                <a:lnSpc>
                  <a:spcPts val="4320"/>
                </a:lnSpc>
              </a:pPr>
              <a:r>
                <a:rPr lang="en-US" sz="3600" b="1">
                  <a:solidFill>
                    <a:srgbClr val="FFFFFF"/>
                  </a:solidFill>
                  <a:latin typeface="Arial Bold"/>
                  <a:ea typeface="Arial Bold"/>
                  <a:cs typeface="Arial Bold"/>
                  <a:sym typeface="Arial Bold"/>
                </a:rPr>
                <a:t>Image Preprocessing</a:t>
              </a:r>
            </a:p>
          </p:txBody>
        </p:sp>
      </p:grpSp>
      <p:sp>
        <p:nvSpPr>
          <p:cNvPr id="19" name="Freeform 19"/>
          <p:cNvSpPr/>
          <p:nvPr/>
        </p:nvSpPr>
        <p:spPr>
          <a:xfrm>
            <a:off x="9327771" y="5718329"/>
            <a:ext cx="6553200" cy="1264882"/>
          </a:xfrm>
          <a:custGeom>
            <a:avLst/>
            <a:gdLst/>
            <a:ahLst/>
            <a:cxnLst/>
            <a:rect l="l" t="t" r="r" b="b"/>
            <a:pathLst>
              <a:path w="6553200" h="1264882">
                <a:moveTo>
                  <a:pt x="0" y="0"/>
                </a:moveTo>
                <a:lnTo>
                  <a:pt x="6553200" y="0"/>
                </a:lnTo>
                <a:lnTo>
                  <a:pt x="6553200" y="1264882"/>
                </a:lnTo>
                <a:lnTo>
                  <a:pt x="0" y="12648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0" name="Group 20"/>
          <p:cNvGrpSpPr/>
          <p:nvPr/>
        </p:nvGrpSpPr>
        <p:grpSpPr>
          <a:xfrm>
            <a:off x="9703070" y="6013794"/>
            <a:ext cx="5802601" cy="740494"/>
            <a:chOff x="0" y="0"/>
            <a:chExt cx="7736802" cy="987326"/>
          </a:xfrm>
        </p:grpSpPr>
        <p:sp>
          <p:nvSpPr>
            <p:cNvPr id="21" name="Freeform 21"/>
            <p:cNvSpPr/>
            <p:nvPr/>
          </p:nvSpPr>
          <p:spPr>
            <a:xfrm>
              <a:off x="0" y="0"/>
              <a:ext cx="7736798" cy="987318"/>
            </a:xfrm>
            <a:custGeom>
              <a:avLst/>
              <a:gdLst/>
              <a:ahLst/>
              <a:cxnLst/>
              <a:rect l="l" t="t" r="r" b="b"/>
              <a:pathLst>
                <a:path w="7736798" h="987318">
                  <a:moveTo>
                    <a:pt x="0" y="0"/>
                  </a:moveTo>
                  <a:lnTo>
                    <a:pt x="7736798" y="0"/>
                  </a:lnTo>
                  <a:lnTo>
                    <a:pt x="7736798" y="987318"/>
                  </a:lnTo>
                  <a:lnTo>
                    <a:pt x="0" y="987318"/>
                  </a:lnTo>
                  <a:close/>
                </a:path>
              </a:pathLst>
            </a:custGeom>
            <a:blipFill>
              <a:blip r:embed="rId9">
                <a:alphaModFix amt="0"/>
              </a:blip>
              <a:stretch>
                <a:fillRect t="-115280" b="-90096"/>
              </a:stretch>
            </a:blipFill>
          </p:spPr>
        </p:sp>
        <p:sp>
          <p:nvSpPr>
            <p:cNvPr id="22" name="TextBox 22"/>
            <p:cNvSpPr txBox="1"/>
            <p:nvPr/>
          </p:nvSpPr>
          <p:spPr>
            <a:xfrm>
              <a:off x="0" y="-28575"/>
              <a:ext cx="7736802" cy="1015901"/>
            </a:xfrm>
            <a:prstGeom prst="rect">
              <a:avLst/>
            </a:prstGeom>
          </p:spPr>
          <p:txBody>
            <a:bodyPr lIns="0" tIns="0" rIns="0" bIns="0" rtlCol="0" anchor="ctr"/>
            <a:lstStyle/>
            <a:p>
              <a:pPr algn="l">
                <a:lnSpc>
                  <a:spcPts val="4320"/>
                </a:lnSpc>
              </a:pPr>
              <a:r>
                <a:rPr lang="en-US" sz="3600" b="1">
                  <a:solidFill>
                    <a:srgbClr val="FFFFFF"/>
                  </a:solidFill>
                  <a:latin typeface="Arial Bold"/>
                  <a:ea typeface="Arial Bold"/>
                  <a:cs typeface="Arial Bold"/>
                  <a:sym typeface="Arial Bold"/>
                </a:rPr>
                <a:t>Chatbot &amp; Result Display</a:t>
              </a:r>
            </a:p>
          </p:txBody>
        </p:sp>
      </p:grpSp>
      <p:sp>
        <p:nvSpPr>
          <p:cNvPr id="23" name="TextBox 23"/>
          <p:cNvSpPr txBox="1"/>
          <p:nvPr/>
        </p:nvSpPr>
        <p:spPr>
          <a:xfrm>
            <a:off x="457200" y="3194394"/>
            <a:ext cx="8561299" cy="2314465"/>
          </a:xfrm>
          <a:prstGeom prst="rect">
            <a:avLst/>
          </a:prstGeom>
        </p:spPr>
        <p:txBody>
          <a:bodyPr lIns="0" tIns="0" rIns="0" bIns="0" rtlCol="0" anchor="t">
            <a:spAutoFit/>
          </a:bodyPr>
          <a:lstStyle/>
          <a:p>
            <a:pPr algn="l">
              <a:lnSpc>
                <a:spcPts val="3600"/>
              </a:lnSpc>
            </a:pPr>
            <a:r>
              <a:rPr lang="en-US" sz="3000">
                <a:solidFill>
                  <a:srgbClr val="000000"/>
                </a:solidFill>
                <a:latin typeface="Times New Roman"/>
                <a:ea typeface="Times New Roman"/>
                <a:cs typeface="Times New Roman"/>
                <a:sym typeface="Times New Roman"/>
              </a:rPr>
              <a:t>The system allows users to upload medicinal leaf images through a user-friendly web interface developed using Streamlit. This interface acts as the entry point of the system and enables real-time interaction between the user and the application.</a:t>
            </a:r>
          </a:p>
        </p:txBody>
      </p:sp>
      <p:sp>
        <p:nvSpPr>
          <p:cNvPr id="24" name="TextBox 24"/>
          <p:cNvSpPr txBox="1"/>
          <p:nvPr/>
        </p:nvSpPr>
        <p:spPr>
          <a:xfrm>
            <a:off x="9327771" y="3203919"/>
            <a:ext cx="8686800" cy="2257535"/>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The uploaded image is resized and normalized to match the input requirements of the deep learning model. Preprocessing ensures consistent image quality and improves the accuracy of feature extraction during classification.</a:t>
            </a:r>
          </a:p>
        </p:txBody>
      </p:sp>
      <p:sp>
        <p:nvSpPr>
          <p:cNvPr id="25" name="TextBox 25"/>
          <p:cNvSpPr txBox="1"/>
          <p:nvPr/>
        </p:nvSpPr>
        <p:spPr>
          <a:xfrm>
            <a:off x="457200" y="7221036"/>
            <a:ext cx="8561299" cy="2257535"/>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A transfer learning–based Convolutional Neural Network (CNN) processes the preprocessed image to extract important visual features. The trained model analyzes these features and predicts the corresponding medicinal plant class with high accuracy.</a:t>
            </a:r>
          </a:p>
        </p:txBody>
      </p:sp>
      <p:sp>
        <p:nvSpPr>
          <p:cNvPr id="26" name="TextBox 26"/>
          <p:cNvSpPr txBox="1"/>
          <p:nvPr/>
        </p:nvSpPr>
        <p:spPr>
          <a:xfrm>
            <a:off x="9327771" y="7221036"/>
            <a:ext cx="8686800" cy="1809838"/>
          </a:xfrm>
          <a:prstGeom prst="rect">
            <a:avLst/>
          </a:prstGeom>
        </p:spPr>
        <p:txBody>
          <a:bodyPr lIns="0" tIns="0" rIns="0" bIns="0" rtlCol="0" anchor="t">
            <a:spAutoFit/>
          </a:bodyPr>
          <a:lstStyle/>
          <a:p>
            <a:pPr algn="l">
              <a:lnSpc>
                <a:spcPts val="3599"/>
              </a:lnSpc>
            </a:pPr>
            <a:r>
              <a:rPr lang="en-US" sz="2999">
                <a:solidFill>
                  <a:srgbClr val="000000"/>
                </a:solidFill>
                <a:latin typeface="Times New Roman"/>
                <a:ea typeface="Times New Roman"/>
                <a:cs typeface="Times New Roman"/>
                <a:sym typeface="Times New Roman"/>
              </a:rPr>
              <a:t>Once the leaf is identified, the system displays the plant name along with its medicinal benefits. An integrated AI chatbot further provides interactive explanations and answers user queries related to the identified plant.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6891" y="1028700"/>
            <a:ext cx="15429529" cy="8226271"/>
          </a:xfrm>
          <a:custGeom>
            <a:avLst/>
            <a:gdLst/>
            <a:ahLst/>
            <a:cxnLst/>
            <a:rect l="l" t="t" r="r" b="b"/>
            <a:pathLst>
              <a:path w="15429529" h="8226271">
                <a:moveTo>
                  <a:pt x="0" y="0"/>
                </a:moveTo>
                <a:lnTo>
                  <a:pt x="15429529" y="0"/>
                </a:lnTo>
                <a:lnTo>
                  <a:pt x="15429529" y="8226271"/>
                </a:lnTo>
                <a:lnTo>
                  <a:pt x="0" y="8226271"/>
                </a:lnTo>
                <a:lnTo>
                  <a:pt x="0" y="0"/>
                </a:lnTo>
                <a:close/>
              </a:path>
            </a:pathLst>
          </a:custGeom>
          <a:blipFill>
            <a:blip r:embed="rId2"/>
            <a:stretch>
              <a:fillRect l="-1630" t="-3548" r="-1630" b="-2549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9444" y="1666875"/>
            <a:ext cx="17129113" cy="8172781"/>
          </a:xfrm>
          <a:prstGeom prst="rect">
            <a:avLst/>
          </a:prstGeom>
        </p:spPr>
        <p:txBody>
          <a:bodyPr lIns="0" tIns="0" rIns="0" bIns="0" rtlCol="0" anchor="t">
            <a:spAutoFit/>
          </a:bodyPr>
          <a:lstStyle/>
          <a:p>
            <a:pPr algn="just">
              <a:lnSpc>
                <a:spcPts val="4320"/>
              </a:lnSpc>
              <a:spcBef>
                <a:spcPct val="0"/>
              </a:spcBef>
            </a:pPr>
            <a:endParaRPr/>
          </a:p>
          <a:p>
            <a:pPr algn="just">
              <a:lnSpc>
                <a:spcPts val="4320"/>
              </a:lnSpc>
              <a:spcBef>
                <a:spcPct val="0"/>
              </a:spcBef>
            </a:pPr>
            <a:r>
              <a:rPr lang="en-US" sz="3600" b="1">
                <a:solidFill>
                  <a:srgbClr val="000000"/>
                </a:solidFill>
                <a:latin typeface="Times New Roman Bold"/>
                <a:ea typeface="Times New Roman Bold"/>
                <a:cs typeface="Times New Roman Bold"/>
                <a:sym typeface="Times New Roman Bold"/>
              </a:rPr>
              <a:t>CNN with Transfer Learning</a:t>
            </a:r>
          </a:p>
          <a:p>
            <a:pPr marL="777240" lvl="1" indent="-388620" algn="just">
              <a:lnSpc>
                <a:spcPts val="4320"/>
              </a:lnSpc>
              <a:buFont typeface="Arial"/>
              <a:buChar char="•"/>
            </a:pPr>
            <a:r>
              <a:rPr lang="en-US" sz="3600">
                <a:solidFill>
                  <a:srgbClr val="000000"/>
                </a:solidFill>
                <a:latin typeface="Times New Roman"/>
                <a:ea typeface="Times New Roman"/>
                <a:cs typeface="Times New Roman"/>
                <a:sym typeface="Times New Roman"/>
              </a:rPr>
              <a:t>This project uses a Convolutional Neural Network (CNN) for medicinal leaf classification.</a:t>
            </a:r>
          </a:p>
          <a:p>
            <a:pPr marL="777240" lvl="1" indent="-388620" algn="just">
              <a:lnSpc>
                <a:spcPts val="4320"/>
              </a:lnSpc>
              <a:buFont typeface="Arial"/>
              <a:buChar char="•"/>
            </a:pPr>
            <a:r>
              <a:rPr lang="en-US" sz="3600">
                <a:solidFill>
                  <a:srgbClr val="000000"/>
                </a:solidFill>
                <a:latin typeface="Times New Roman"/>
                <a:ea typeface="Times New Roman"/>
                <a:cs typeface="Times New Roman"/>
                <a:sym typeface="Times New Roman"/>
              </a:rPr>
              <a:t> Transfer learning is applied using a pre-trained model to improve accuracy and reduce training time.</a:t>
            </a:r>
          </a:p>
          <a:p>
            <a:pPr marL="777240" lvl="1" indent="-388620" algn="just">
              <a:lnSpc>
                <a:spcPts val="4320"/>
              </a:lnSpc>
              <a:buFont typeface="Arial"/>
              <a:buChar char="•"/>
            </a:pPr>
            <a:r>
              <a:rPr lang="en-US" sz="3600">
                <a:solidFill>
                  <a:srgbClr val="000000"/>
                </a:solidFill>
                <a:latin typeface="Times New Roman"/>
                <a:ea typeface="Times New Roman"/>
                <a:cs typeface="Times New Roman"/>
                <a:sym typeface="Times New Roman"/>
              </a:rPr>
              <a:t> The model automatically learns important leaf features such as shape, texture, and vein patterns.</a:t>
            </a:r>
          </a:p>
          <a:p>
            <a:pPr algn="just">
              <a:lnSpc>
                <a:spcPts val="4320"/>
              </a:lnSpc>
            </a:pPr>
            <a:endParaRPr lang="en-US" sz="3600">
              <a:solidFill>
                <a:srgbClr val="000000"/>
              </a:solidFill>
              <a:latin typeface="Times New Roman"/>
              <a:ea typeface="Times New Roman"/>
              <a:cs typeface="Times New Roman"/>
              <a:sym typeface="Times New Roman"/>
            </a:endParaRPr>
          </a:p>
          <a:p>
            <a:pPr algn="just">
              <a:lnSpc>
                <a:spcPts val="4320"/>
              </a:lnSpc>
              <a:spcBef>
                <a:spcPct val="0"/>
              </a:spcBef>
            </a:pPr>
            <a:r>
              <a:rPr lang="en-US" sz="3600">
                <a:solidFill>
                  <a:srgbClr val="000000"/>
                </a:solidFill>
                <a:latin typeface="Times New Roman"/>
                <a:ea typeface="Times New Roman"/>
                <a:cs typeface="Times New Roman"/>
                <a:sym typeface="Times New Roman"/>
              </a:rPr>
              <a:t>Why this approach?</a:t>
            </a:r>
          </a:p>
          <a:p>
            <a:pPr algn="just">
              <a:lnSpc>
                <a:spcPts val="4320"/>
              </a:lnSpc>
              <a:spcBef>
                <a:spcPct val="0"/>
              </a:spcBef>
            </a:pPr>
            <a:endParaRPr lang="en-US" sz="3600">
              <a:solidFill>
                <a:srgbClr val="000000"/>
              </a:solidFill>
              <a:latin typeface="Times New Roman"/>
              <a:ea typeface="Times New Roman"/>
              <a:cs typeface="Times New Roman"/>
              <a:sym typeface="Times New Roman"/>
            </a:endParaRPr>
          </a:p>
          <a:p>
            <a:pPr marL="777240" lvl="1" indent="-388620" algn="just">
              <a:lnSpc>
                <a:spcPts val="4320"/>
              </a:lnSpc>
              <a:spcBef>
                <a:spcPct val="0"/>
              </a:spcBef>
              <a:buFont typeface="Arial"/>
              <a:buChar char="•"/>
            </a:pPr>
            <a:r>
              <a:rPr lang="en-US" sz="3600">
                <a:solidFill>
                  <a:srgbClr val="000000"/>
                </a:solidFill>
                <a:latin typeface="Times New Roman"/>
                <a:ea typeface="Times New Roman"/>
                <a:cs typeface="Times New Roman"/>
                <a:sym typeface="Times New Roman"/>
              </a:rPr>
              <a:t>High accuracy</a:t>
            </a:r>
          </a:p>
          <a:p>
            <a:pPr marL="777240" lvl="1" indent="-388620" algn="just">
              <a:lnSpc>
                <a:spcPts val="4320"/>
              </a:lnSpc>
              <a:spcBef>
                <a:spcPct val="0"/>
              </a:spcBef>
              <a:buFont typeface="Arial"/>
              <a:buChar char="•"/>
            </a:pPr>
            <a:r>
              <a:rPr lang="en-US" sz="3600">
                <a:solidFill>
                  <a:srgbClr val="000000"/>
                </a:solidFill>
                <a:latin typeface="Times New Roman"/>
                <a:ea typeface="Times New Roman"/>
                <a:cs typeface="Times New Roman"/>
                <a:sym typeface="Times New Roman"/>
              </a:rPr>
              <a:t>Faster training</a:t>
            </a:r>
          </a:p>
          <a:p>
            <a:pPr marL="777240" lvl="1" indent="-388620" algn="just">
              <a:lnSpc>
                <a:spcPts val="4320"/>
              </a:lnSpc>
              <a:spcBef>
                <a:spcPct val="0"/>
              </a:spcBef>
              <a:buFont typeface="Arial"/>
              <a:buChar char="•"/>
            </a:pPr>
            <a:r>
              <a:rPr lang="en-US" sz="3600">
                <a:solidFill>
                  <a:srgbClr val="000000"/>
                </a:solidFill>
                <a:latin typeface="Times New Roman"/>
                <a:ea typeface="Times New Roman"/>
                <a:cs typeface="Times New Roman"/>
                <a:sym typeface="Times New Roman"/>
              </a:rPr>
              <a:t>Efficient with limited data</a:t>
            </a:r>
          </a:p>
          <a:p>
            <a:pPr algn="just">
              <a:lnSpc>
                <a:spcPts val="4320"/>
              </a:lnSpc>
              <a:spcBef>
                <a:spcPct val="0"/>
              </a:spcBef>
            </a:pPr>
            <a:endParaRPr lang="en-US" sz="3600">
              <a:solidFill>
                <a:srgbClr val="000000"/>
              </a:solidFill>
              <a:latin typeface="Times New Roman"/>
              <a:ea typeface="Times New Roman"/>
              <a:cs typeface="Times New Roman"/>
              <a:sym typeface="Times New Roman"/>
            </a:endParaRPr>
          </a:p>
        </p:txBody>
      </p:sp>
      <p:sp>
        <p:nvSpPr>
          <p:cNvPr id="3" name="TextBox 3"/>
          <p:cNvSpPr txBox="1"/>
          <p:nvPr/>
        </p:nvSpPr>
        <p:spPr>
          <a:xfrm>
            <a:off x="-682028" y="1009650"/>
            <a:ext cx="7632811" cy="685800"/>
          </a:xfrm>
          <a:prstGeom prst="rect">
            <a:avLst/>
          </a:prstGeom>
        </p:spPr>
        <p:txBody>
          <a:bodyPr lIns="0" tIns="0" rIns="0" bIns="0" rtlCol="0" anchor="t">
            <a:spAutoFit/>
          </a:bodyPr>
          <a:lstStyle/>
          <a:p>
            <a:pPr algn="ctr">
              <a:lnSpc>
                <a:spcPts val="5279"/>
              </a:lnSpc>
              <a:spcBef>
                <a:spcPct val="0"/>
              </a:spcBef>
            </a:pPr>
            <a:r>
              <a:rPr lang="en-US" sz="4399" b="1">
                <a:solidFill>
                  <a:srgbClr val="042882"/>
                </a:solidFill>
                <a:latin typeface="Arial Bold"/>
                <a:ea typeface="Arial Bold"/>
                <a:cs typeface="Arial Bold"/>
                <a:sym typeface="Arial Bold"/>
              </a:rPr>
              <a:t>ALGORITHM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826740"/>
            <a:ext cx="16499421" cy="6168589"/>
          </a:xfrm>
          <a:prstGeom prst="rect">
            <a:avLst/>
          </a:prstGeom>
        </p:spPr>
        <p:txBody>
          <a:bodyPr lIns="0" tIns="0" rIns="0" bIns="0" rtlCol="0" anchor="t">
            <a:spAutoFit/>
          </a:bodyPr>
          <a:lstStyle/>
          <a:p>
            <a:pPr algn="just">
              <a:lnSpc>
                <a:spcPts val="5400"/>
              </a:lnSpc>
            </a:pPr>
            <a:endParaRP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The user uploads a medicinal leaf image through the web application.</a:t>
            </a: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The image is resized and preprocessed to match the model input format.</a:t>
            </a: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The pre-trained CNN extracts important features from the image.</a:t>
            </a: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The extracted features are passed through classification layers.</a:t>
            </a: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A Softmax function predicts the most probable plant class.</a:t>
            </a:r>
          </a:p>
          <a:p>
            <a:pPr marL="777240" lvl="1" indent="-388620" algn="just">
              <a:lnSpc>
                <a:spcPts val="5400"/>
              </a:lnSpc>
              <a:buAutoNum type="arabicPeriod"/>
            </a:pPr>
            <a:r>
              <a:rPr lang="en-US" sz="3600">
                <a:solidFill>
                  <a:srgbClr val="000000"/>
                </a:solidFill>
                <a:latin typeface="Times New Roman"/>
                <a:ea typeface="Times New Roman"/>
                <a:cs typeface="Times New Roman"/>
                <a:sym typeface="Times New Roman"/>
              </a:rPr>
              <a:t>The final output displays the plant name along with its medicinal benefits.</a:t>
            </a:r>
          </a:p>
          <a:p>
            <a:pPr algn="just">
              <a:lnSpc>
                <a:spcPts val="5400"/>
              </a:lnSpc>
            </a:pPr>
            <a:r>
              <a:rPr lang="en-US" sz="3600">
                <a:solidFill>
                  <a:srgbClr val="000000"/>
                </a:solidFill>
                <a:latin typeface="Times New Roman"/>
                <a:ea typeface="Times New Roman"/>
                <a:cs typeface="Times New Roman"/>
                <a:sym typeface="Times New Roman"/>
              </a:rPr>
              <a:t>   This algorithm enables accurate and real-time classification of medicinal plant leaves.</a:t>
            </a:r>
          </a:p>
          <a:p>
            <a:pPr algn="just">
              <a:lnSpc>
                <a:spcPts val="5400"/>
              </a:lnSpc>
            </a:pPr>
            <a:endParaRPr lang="en-US" sz="3600">
              <a:solidFill>
                <a:srgbClr val="000000"/>
              </a:solidFill>
              <a:latin typeface="Times New Roman"/>
              <a:ea typeface="Times New Roman"/>
              <a:cs typeface="Times New Roman"/>
              <a:sym typeface="Times New Roman"/>
            </a:endParaRPr>
          </a:p>
        </p:txBody>
      </p:sp>
      <p:sp>
        <p:nvSpPr>
          <p:cNvPr id="3" name="TextBox 3"/>
          <p:cNvSpPr txBox="1"/>
          <p:nvPr/>
        </p:nvSpPr>
        <p:spPr>
          <a:xfrm>
            <a:off x="1028700" y="1013916"/>
            <a:ext cx="7200208" cy="685800"/>
          </a:xfrm>
          <a:prstGeom prst="rect">
            <a:avLst/>
          </a:prstGeom>
        </p:spPr>
        <p:txBody>
          <a:bodyPr lIns="0" tIns="0" rIns="0" bIns="0" rtlCol="0" anchor="t">
            <a:spAutoFit/>
          </a:bodyPr>
          <a:lstStyle/>
          <a:p>
            <a:pPr algn="ctr">
              <a:lnSpc>
                <a:spcPts val="5279"/>
              </a:lnSpc>
              <a:spcBef>
                <a:spcPct val="0"/>
              </a:spcBef>
            </a:pPr>
            <a:r>
              <a:rPr lang="en-US" sz="4399" b="1">
                <a:solidFill>
                  <a:srgbClr val="042882"/>
                </a:solidFill>
                <a:latin typeface="Arial Bold"/>
                <a:ea typeface="Arial Bold"/>
                <a:cs typeface="Arial Bold"/>
                <a:sym typeface="Arial Bold"/>
              </a:rPr>
              <a:t>Working of the 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1005</Words>
  <Application>Microsoft Office PowerPoint</Application>
  <PresentationFormat>Custom</PresentationFormat>
  <Paragraphs>95</Paragraphs>
  <Slides>15</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Aptos Bold</vt:lpstr>
      <vt:lpstr>Calibri</vt:lpstr>
      <vt:lpstr>Times New Roman Bold</vt:lpstr>
      <vt:lpstr>Arial Bold</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AICW-2207.pptx</dc:title>
  <cp:lastModifiedBy>Harini Dasari</cp:lastModifiedBy>
  <cp:revision>3</cp:revision>
  <dcterms:created xsi:type="dcterms:W3CDTF">2006-08-16T00:00:00Z</dcterms:created>
  <dcterms:modified xsi:type="dcterms:W3CDTF">2026-02-27T06:45:32Z</dcterms:modified>
  <dc:identifier>DAHCUa8RwSg</dc:identifier>
</cp:coreProperties>
</file>